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ink/ink7.xml" ContentType="application/inkml+xml"/>
  <Override PartName="/ppt/notesSlides/notesSlide13.xml" ContentType="application/vnd.openxmlformats-officedocument.presentationml.notesSlide+xml"/>
  <Override PartName="/ppt/ink/ink8.xml" ContentType="application/inkml+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ink/ink17.xml" ContentType="application/inkml+xml"/>
  <Override PartName="/ppt/notesSlides/notesSlide23.xml" ContentType="application/vnd.openxmlformats-officedocument.presentationml.notesSlide+xml"/>
  <Override PartName="/ppt/ink/ink18.xml" ContentType="application/inkml+xml"/>
  <Override PartName="/ppt/notesSlides/notesSlide24.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25.xml" ContentType="application/vnd.openxmlformats-officedocument.presentationml.notesSlide+xml"/>
  <Override PartName="/ppt/ink/ink22.xml" ContentType="application/inkml+xml"/>
  <Override PartName="/ppt/notesSlides/notesSlide26.xml" ContentType="application/vnd.openxmlformats-officedocument.presentationml.notesSlide+xml"/>
  <Override PartName="/ppt/ink/ink23.xml" ContentType="application/inkml+xml"/>
  <Override PartName="/ppt/ink/ink2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5.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6.xml" ContentType="application/inkml+xml"/>
  <Override PartName="/ppt/notesSlides/notesSlide33.xml" ContentType="application/vnd.openxmlformats-officedocument.presentationml.notesSlide+xml"/>
  <Override PartName="/ppt/ink/ink27.xml" ContentType="application/inkml+xml"/>
  <Override PartName="/ppt/notesSlides/notesSlide34.xml" ContentType="application/vnd.openxmlformats-officedocument.presentationml.notesSlide+xml"/>
  <Override PartName="/ppt/ink/ink28.xml" ContentType="application/inkml+xml"/>
  <Override PartName="/ppt/notesSlides/notesSlide35.xml" ContentType="application/vnd.openxmlformats-officedocument.presentationml.notesSlide+xml"/>
  <Override PartName="/ppt/ink/ink29.xml" ContentType="application/inkml+xml"/>
  <Override PartName="/ppt/notesSlides/notesSlide36.xml" ContentType="application/vnd.openxmlformats-officedocument.presentationml.notesSlide+xml"/>
  <Override PartName="/ppt/ink/ink30.xml" ContentType="application/inkml+xml"/>
  <Override PartName="/ppt/notesSlides/notesSlide37.xml" ContentType="application/vnd.openxmlformats-officedocument.presentationml.notesSlide+xml"/>
  <Override PartName="/ppt/ink/ink31.xml" ContentType="application/inkml+xml"/>
  <Override PartName="/ppt/notesSlides/notesSlide38.xml" ContentType="application/vnd.openxmlformats-officedocument.presentationml.notesSlide+xml"/>
  <Override PartName="/ppt/ink/ink32.xml" ContentType="application/inkml+xml"/>
  <Override PartName="/ppt/notesSlides/notesSlide39.xml" ContentType="application/vnd.openxmlformats-officedocument.presentationml.notesSlide+xml"/>
  <Override PartName="/ppt/ink/ink33.xml" ContentType="application/inkml+xml"/>
  <Override PartName="/ppt/notesSlides/notesSlide40.xml" ContentType="application/vnd.openxmlformats-officedocument.presentationml.notesSlide+xml"/>
  <Override PartName="/ppt/ink/ink34.xml" ContentType="application/inkml+xml"/>
  <Override PartName="/ppt/notesSlides/notesSlide41.xml" ContentType="application/vnd.openxmlformats-officedocument.presentationml.notesSlide+xml"/>
  <Override PartName="/ppt/ink/ink35.xml" ContentType="application/inkml+xml"/>
  <Override PartName="/ppt/notesSlides/notesSlide42.xml" ContentType="application/vnd.openxmlformats-officedocument.presentationml.notesSlide+xml"/>
  <Override PartName="/ppt/ink/ink3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7.xml" ContentType="application/inkml+xml"/>
  <Override PartName="/ppt/notesSlides/notesSlide45.xml" ContentType="application/vnd.openxmlformats-officedocument.presentationml.notesSlide+xml"/>
  <Override PartName="/ppt/ink/ink38.xml" ContentType="application/inkml+xml"/>
  <Override PartName="/ppt/notesSlides/notesSlide46.xml" ContentType="application/vnd.openxmlformats-officedocument.presentationml.notesSlide+xml"/>
  <Override PartName="/ppt/ink/ink39.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618" r:id="rId3"/>
    <p:sldId id="344" r:id="rId4"/>
    <p:sldId id="646" r:id="rId5"/>
    <p:sldId id="639" r:id="rId6"/>
    <p:sldId id="649" r:id="rId7"/>
    <p:sldId id="652" r:id="rId8"/>
    <p:sldId id="653" r:id="rId9"/>
    <p:sldId id="651" r:id="rId10"/>
    <p:sldId id="654" r:id="rId11"/>
    <p:sldId id="655" r:id="rId12"/>
    <p:sldId id="656" r:id="rId13"/>
    <p:sldId id="657" r:id="rId14"/>
    <p:sldId id="671" r:id="rId15"/>
    <p:sldId id="673" r:id="rId16"/>
    <p:sldId id="658" r:id="rId17"/>
    <p:sldId id="659" r:id="rId18"/>
    <p:sldId id="660" r:id="rId19"/>
    <p:sldId id="300" r:id="rId20"/>
    <p:sldId id="662" r:id="rId21"/>
    <p:sldId id="695" r:id="rId22"/>
    <p:sldId id="702" r:id="rId23"/>
    <p:sldId id="697" r:id="rId24"/>
    <p:sldId id="698" r:id="rId25"/>
    <p:sldId id="699" r:id="rId26"/>
    <p:sldId id="667" r:id="rId27"/>
    <p:sldId id="666" r:id="rId28"/>
    <p:sldId id="669" r:id="rId29"/>
    <p:sldId id="661" r:id="rId30"/>
    <p:sldId id="261" r:id="rId31"/>
    <p:sldId id="681" r:id="rId32"/>
    <p:sldId id="680" r:id="rId33"/>
    <p:sldId id="675" r:id="rId34"/>
    <p:sldId id="676" r:id="rId35"/>
    <p:sldId id="677" r:id="rId36"/>
    <p:sldId id="684" r:id="rId37"/>
    <p:sldId id="685" r:id="rId38"/>
    <p:sldId id="686" r:id="rId39"/>
    <p:sldId id="687" r:id="rId40"/>
    <p:sldId id="688" r:id="rId41"/>
    <p:sldId id="689" r:id="rId42"/>
    <p:sldId id="690" r:id="rId43"/>
    <p:sldId id="691" r:id="rId44"/>
    <p:sldId id="641" r:id="rId45"/>
    <p:sldId id="693" r:id="rId46"/>
    <p:sldId id="694" r:id="rId47"/>
    <p:sldId id="701" r:id="rId48"/>
    <p:sldId id="692" r:id="rId49"/>
    <p:sldId id="62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3" autoAdjust="0"/>
    <p:restoredTop sz="94660"/>
  </p:normalViewPr>
  <p:slideViewPr>
    <p:cSldViewPr snapToGrid="0">
      <p:cViewPr varScale="1">
        <p:scale>
          <a:sx n="61" d="100"/>
          <a:sy n="61" d="100"/>
        </p:scale>
        <p:origin x="1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01:36:07.90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1070 879,'1050'18,"-233"17,-287 6,-150 27,-225-61,-156-7,1 0,0 0,0 0,0 1,0-1,0 0,-1 0,1 0,0 1,0-1,0 0,0 0,0 0,0 1,0-1,0 0,0 0,-1 1,1-1,0 0,0 0,0 1,0-1,1 0,-1 0,0 0,0 1,0-1,0 0,0 0,0 1,0-1,0 0,0 0,0 0,1 1,-1-1,0 0,0 0,0 0,0 0,1 0,-1 1,0-1,0 0,0 0,1 0,-109 10,-35-5,-81 7,-55 5,-50 4,-1373 51,1431-77,131-2,1-5,1-7,0-6,2-5,-2-8,40 2,97 36,0 0,0-1,0 1,1 0,-1 0,0-1,0 1,0-1,0 1,0 0,1-1,-1 0,0 1,0-1,1 1,-1-1,0 0,1 0,-1 1,1-1,-1 0,1 0,-1 0,1 0,0 1,-1-1,1 0,0 0,0 0,0 0,-1 0,1 0,0 0,0 0,0 0,1 0,-1 0,0 0,0 0,0 1,1-1,-1 0,0 0,1 0,-1 0,1 0,-1 1,1-1,0 0,-1 0,1 1,0-1,-1 0,1 1,0-1,10-6,0 0,0 1,1 1,0 0,0 0,0 1,0 1,4-1,-7 2,48-11,0 2,0 3,1 2,0 3,5 2,62 0,59-3,865-48,-408 22,63 29,560 37,-1123-31,-139-4,1-1,-1 0,1 0,0 0,-1 1,1-1,0 1,-1 0,1 0,-1 0,1 0,-1 0,1 0,-1 1,0-1,1 1,-1 0,1 1,-3-2,0 0,0-1,0 1,0 0,0 0,0 0,0 0,-1 0,1-1,0 1,-1 0,1 0,0 0,-1-1,1 1,-1 0,1-1,-1 1,1 0,-1-1,0 1,1-1,-1 1,0-1,0 1,1-1,-1 1,0-1,0 0,1 1,-1-1,0 0,0 0,0 1,0-1,0 0,1 0,-28 10,0-2,-1-1,1-1,-1-1,-1-1,-14-2,31 0,-252 11,20-2,-57 4,-1160 18,1101-46,36-2,52 0,50 4,52 3,-23 1,131 3,75-9,127-28,-131 39,65-10,1 2,60 2,-90 6,1277-3,709 154,-1937-140,322 32,-553-37,-267 52,216-33,-282 23,-331-17,641-30,0-8,0-6,2-7,-66-22,-215-57,333 76,1-4,-52-24,112 36,0 1,-2 3,1 2,-1 2,-33-1,82 9,-1 1,1-1,-1 1,1-1,-1 1,0-1,1 1,-1-1,1 0,-1 1,0-1,0 1,1-1,-1 0,0 1,0-1,0 0,0 1,0-1,1 0,-1 1,-1-1,1 0,0 0,0 1,0-1,0 0,0 1,-1-1,1 1,0-1,0 0,-1 1,1-1,-1 1,1-1,0 0,-1 1,1 0,-1-1,1 1,-1-1,1 1,-1-1,0 1,1 0,-1-1,1 1,-1 0,0 0,1 0,-1-1,0 1,1 0,-1 0,0 0,1 0,-1 0,0 0,0 0,15-11,1 0,0 1,0 1,1 0,0 1,1 0,-1 2,1 0,1 0,-1 2,1 0,1 1,38-4,1 3,-1 2,18 3,539 24,538 17,-721-35,-614-10,-380-33,239 33,-222-11,467 8,16 3,1-3,0-3,0-3,-16-6,-169-100,245 117,-1 1,1-1,-1 0,1 0,-1-1,1 1,0 0,0-1,0 1,-1-1,1 0,1 0,-1 0,0 0,0 0,1 0,-1 0,1-1,0 1,-1 0,1-1,0 1,1-1,-1 1,0-1,1 0,-1 1,1-1,0 0,0 1,0-1,0 0,1 1,-1-1,1 0,-1 1,1-1,0 1,0-1,1 1,1-1,-1 1,1 0,0 0,0 0,0 0,0 1,0-1,0 1,0-1,0 1,0 0,1 1,-1-1,1 0,-1 1,0 0,1 0,-1 0,1 0,-1 0,0 1,4 0,2 0,207 12,-205-11,188 37,198 13,-66-42,0-15,65 0,-62 11,-287 0,-48-3,-71 4,-127 1,-148-14,84-10,0-12,2-12,-148-46,160 9,-142-68,321 114,-1 4,-2 2,-1 4,0 3,-1 4,-1 2,-62 0,122 16,47-1,129 8,-40 12,56 19,51 18,335 96,367 97,-556-160,3-16,338 23,-532-80,-180-19,0-1,0 0,0 0,0 0,0 1,-1-1,1 1,0 0,0 0,0-1,-1 1,1 0,0 0,-1 1,1-1,-1 0,1 0,-1 1,1-1,-1 1,0-1,0 1,0 0,0-1,0 1,0 0,0 0,-1 0,1 0,-1-1,1 1,-1 0,0 0,0 0,0 0,0 0,0 0,0 0,0 0,-1 0,1 0,-1 0,1 0,-1-1,0 1,0 1,-2 1,-1 0,0 0,0 0,0 0,-1-1,1 1,-1-1,0 0,0-1,0 1,0-1,-1 0,1 0,0-1,-1 1,1-1,-1-1,0 1,1-1,-5 0,-175 7,-5-6,-63 1,-1772 7,1546 3,466-11,23-1,63-11,110-6,41 8,10-1,390-52,-611 60,1323-153,-1304 150,19-2,0-2,-1-3,14-6,-61 18,-1-1,0 1,0-1,0 1,-1-1,1 1,0-1,0 0,0 0,-1 0,1 0,0 0,-1 0,1-1,-1 1,1 0,-1-1,0 1,1-1,-1 0,0 1,0-2,-1 2,-1 0,0 0,0 0,0 0,0 0,1 0,-1 0,0 0,0 1,-1-1,1 0,0 1,0-1,0 1,0-1,-1 1,1-1,0 1,0 0,-1-1,1 1,0 0,0 0,-1 0,1 0,0 0,-2 1,1-1,-129-6,-778-11,-525 24,1375-9,0 2,1 3,0 3,0 2,0 3,1 2,0 3,2 2,-12 7,50-16,6-1</inkml:trace>
</inkml:ink>
</file>

<file path=ppt/ink/ink10.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1.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2.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3.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11:09:04.631"/>
    </inkml:context>
    <inkml:brush xml:id="br0">
      <inkml:brushProperty name="width" value="0.35" units="cm"/>
      <inkml:brushProperty name="height" value="0.35" units="cm"/>
      <inkml:brushProperty name="color" value="#FFFFFF"/>
      <inkml:brushProperty name="ignorePressure" value="1"/>
    </inkml:brush>
  </inkml:definitions>
  <inkml:trace contextRef="#ctx0" brushRef="#br0">4530 1431,'766'0,"-406"20,-203-19,0-6,0-8,-1-6,40-14,-86 15,45 0,80 3,-223 15,408-34,27-29,-166 19,-216 35,241-31,148 5,-86 21,434-3,-747 17,0 2,0 2,0 3,-1 2,0 2,0 3,29 13,-40 2,-57-16,-69 5,-116 3,-124 5,-97 6,-105 0,-114-4,-75 2,-81 7,-1044 49,947-38,37-6,66-10,104-15,126-11,126-10,108-8,93-4,178 12,1-3,1-2,-37-11,84 19,0 0,1 0,-1-1,1 1,-1-1,1 0,0 0,-1 0,1-1,0 1,1-1,-1 0,0 0,1-1,0 1,-3-4,6 5,0 0,0 0,0 0,0 0,0 0,0 0,0-1,1 1,-1 0,1 0,0 0,0 0,-1 0,1 0,0 0,1 1,-1-1,0 0,0 1,1-1,-1 0,1 1,-1 0,1-1,0 1,0 0,-1 0,1 0,0 0,0 0,0 0,0 0,2 1,181-82,30 13,116-11,97-3,66 9,101 11,606-6,1 54,101 57,-555 6,-46 12,-44 10,-39 16,-58 7,-77 0,-79-5,-82-12,-84-15,-75-14,-8 6,-143-36,-37 2,-62 24,-87 31,-110 29,-110 20,-939 234,949-262,-119 20,-357 30,657-128,159-17,43 0,1-1,-1 1,0 0,0 0,0 0,1 0,-1 0,0 0,0-1,0 1,0 0,1 0,-1 0,0-1,0 1,0 0,0 0,0-1,0 1,1 0,-1 0,0 0,0-1,0 1,0 0,0 0,0-1,0 1,0 0,0 0,0-1,0 1,0 0,0 0,0-1,-1 1,1 0,0 0,0-1,0 1,0 0,0 0,0 0,-1-1,1 1,0 0,0 0,0 0,-1 0,1 0,0-1,0 1,0 0,-1 0,1 0,0 0,0 0,-1 0,1 0,0 0,67-38,88-37,80-37,68-30,59-22,78-17,1075-373,-1289 475,43-18,-87 27,-76 25,-104 45,-1 0,1 0,-1 0,0-1,1 1,-1 0,1-1,-1 1,0-1,1 1,-1-1,0 0,0 0,1 0,-1 1,0-1,0 0,0 0,0 0,0-1,0 1,-1 0,1 0,0 0,0-1,-1 1,1 0,-1-1,1 1,-1-1,-65-6,-142 13,-130 20,-81 16,-44 15,-48 13,-1413 265,1625-266,89-10,-7 22,195-70,42-16,37-12,170-41,115-27,1243-265,-1296 285,-74 17,-78 18,-129 29,38-12,-82 5,-118 9,-132 12,-127 6,-1082 3,998-39,40-3,66 3,84 4,84 5,74 3,63 2,68 0,20-3,75-21,121-26,108-19,68-7,63 4,526-33,829 18,-1418 84,-44 3,-55 3,-65 1,22 8,-215-3,-32 0,-154 6,-177 0,-172 4,-198 1,-1515 66,1666-49,110-6,112-7,104-5,88-5,95-7,40-4,23-1,135-24,163-20,203-6,130 2,72 9,78 11,874 1,-863 27,23 5,-31 1,-94 1,-111-1,-118-1,-116-1,-112-1,-9 0,-373-1,-73-1,-107 3,-1367 68,148 126,1301-153,74-6,-3 16,139-36,42-9,61-9,74-6,70-1,263 4,197 34,-401-6,-39-2,-49-5,35 3,-175-14,-33 3,-38 1,-62 5,-416 26,492-40,0-1,1 1,-1 1,0-1,0 1,1 1,-1-1,1 1,-1 1,1-1,-1 2,-75 29,-525 195,494-173,192-100,207-73,-277 114,82-33,2 5,1 3,20 1,-108 26,11-2,-24 3,-41 3,-85 1,-89 11,-65 10,-1003 120,519-81,-170-32,828-33,1-6,-105-19,-386-90,180 48,379 56,45 12,0-1,-1 1,1-1,-1 0,1 0,0 1,0-1,-1 0,1 1,0-1,0 0,0 0,0 0,0 1,0-1,0 0,0 0,0 1,0-1,0 0,1 0,-1 1,0-1,0 0,1 1,-1-1,0 0,1 1,-1-1,1 0,-1 1,1-1,-1 1,1-1,0 1,-1-1,1 1,0-1,-1 1,1 0,0-1,2-2,94-74,-28 39,2 2,1 3,1 4,39-9,-89 30,288-86,4 15,3 13,3 14,1 14,190 7,-353 26,-68 6,-79 1,-30 1,-121 10,-110 8,-74 4,-55 0,-54-3,-1464 122,1492-105,34-8,59-9,68-7,66-5,-11-1,161-9,44-6,7 1,221-70,-13 9,68-10,58-5,1277-250,-1435 297,-185 37,-63 8,-117 8,-103 13,-73 4,-54-4,-1709 51,1842-79,72-3,-12-2,163-1,39 2,0 0,1 0,-1-1,0 1,1 0,-1-1,0 1,0 0,1-1,-1 1,0-1,0 1,1 0,-1-1,0 1,0-1,0 1,0-1,0 1,0 0,0-1,0 1,0-1,0 1,0-1,0 1,0-1,0 1,0 0,0-1,0 1,0-1,-1 1,1-1,0 1,0 0,-1-1,1 1,0 0,-1-1,1 1,0 0,-1-1,1 1,0 0,-1 0,1-1,0 1,-1 0,1 0,-1 0,1 0,-1-1,1 1,0 0,-1 0,1 0,-1 0,1 0,-1 0,1 0,-1 0,1 0,0 0,-1 1,108-78,37-2,126-35,95-10,-71 41,2 13,4 14,74 3,139 11,226 21,-437 25,-86 7,-196-10,11 0,0 2,0 1,-1 2,1 0,9 5,-39-11,0 0,0 0,0 0,0 0,0 0,0 0,0 0,0 1,0-1,0 0,0 1,0-1,0 0,0 1,0-1,-1 1,1 0,0-1,0 1,0 0,-1-1,1 1,0 0,-1 0,1 0,-1-1,1 1,-1 0,1 0,-1 0,1 0,-1 0,0 0,0 0,1 0,-1 0,0 0,0 0,0 0,0 0,0 0,-1 0,1 0,0 0,0 0,-1 1,-40 29,7-14,-1-1,-1-2,0-1,-16 2,18-4,-197 56,-1025 250,129-111,959-170,-26 25,134-26,98-56,4 4,0 2,1 1,0 3,30-4,-67 14,235-44,122-2,3 17,143 14,729 49,-1075-25,-61 0,-53 2,-46-4,-24 4,-128 33,-177 38,-123 27,-39 12,-1128 254,1219-295,100-22,87-17,-9 9,175-38,44-11,0 0,0 1,0-1,0 0,-1 1,1-1,0 0,0 0,0 1,-1-1,1 0,0 0,-1 1,1-1,0 0,0 0,-1 0,1 0,0 1,-1-1,1 0,0 0,-1 0,1 0,0 0,-1 0,1 0,0 0,-1 0,1 0,0 0,-1 0,1 0,0 0,-1 0,1-1,0 1,-1 0,1 0,0 0,0 0,-1-1,1 1,0 0,-1 0,1 0,0-1,0 1,0 0,-1 0,1-1,0 1,0 0,0-1,0 1,-1 0,1-1,0 1,0 0,0-1,0 1,0 0,0-1,0 1,0 0,0-1,0 1,0 0,0-1,0 1,29-22,21-5,1 3,1 1,1 3,2 2,208-58,20 16,2 12,2 12,29 12,869 7,-977 24,-173-5,-33 2,-107 40,-36-1,-83 11,-88-2,-127-3,-2-20,-374-26,632-11,-11-8,192 16,1 0,-1 1,1-1,-1 0,1 1,-1-1,1 0,-1 0,1 0,0-1,-1 1,1 0,-1-1,1 1,-1 0,1-1,0 0,-1 1,1-1,0 0,-1 0,1 1,0-1,0 0,0 0,0 0,0-1,0 1,0 0,0 0,0 0,1-1,-1 1,0-1,1 1,-1 0,1-1,0 1,-1-1,1 1,0-1,0 1,0-1,0 1,0-1,9-12</inkml:trace>
</inkml:ink>
</file>

<file path=ppt/ink/ink15.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11:09:04.631"/>
    </inkml:context>
    <inkml:brush xml:id="br0">
      <inkml:brushProperty name="width" value="0.35" units="cm"/>
      <inkml:brushProperty name="height" value="0.35" units="cm"/>
      <inkml:brushProperty name="color" value="#FFFFFF"/>
      <inkml:brushProperty name="ignorePressure" value="1"/>
    </inkml:brush>
  </inkml:definitions>
  <inkml:trace contextRef="#ctx0" brushRef="#br0">4530 1431,'766'0,"-406"20,-203-19,0-6,0-8,-1-6,40-14,-86 15,45 0,80 3,-223 15,408-34,27-29,-166 19,-216 35,241-31,148 5,-86 21,434-3,-747 17,0 2,0 2,0 3,-1 2,0 2,0 3,29 13,-40 2,-57-16,-69 5,-116 3,-124 5,-97 6,-105 0,-114-4,-75 2,-81 7,-1044 49,947-38,37-6,66-10,104-15,126-11,126-10,108-8,93-4,178 12,1-3,1-2,-37-11,84 19,0 0,1 0,-1-1,1 1,-1-1,1 0,0 0,-1 0,1-1,0 1,1-1,-1 0,0 0,1-1,0 1,-3-4,6 5,0 0,0 0,0 0,0 0,0 0,0 0,0-1,1 1,-1 0,1 0,0 0,0 0,-1 0,1 0,0 0,1 1,-1-1,0 0,0 1,1-1,-1 0,1 1,-1 0,1-1,0 1,0 0,-1 0,1 0,0 0,0 0,0 0,0 0,2 1,181-82,30 13,116-11,97-3,66 9,101 11,606-6,1 54,101 57,-555 6,-46 12,-44 10,-39 16,-58 7,-77 0,-79-5,-82-12,-84-15,-75-14,-8 6,-143-36,-37 2,-62 24,-87 31,-110 29,-110 20,-939 234,949-262,-119 20,-357 30,657-128,159-17,43 0,1-1,-1 1,0 0,0 0,0 0,1 0,-1 0,0 0,0-1,0 1,0 0,1 0,-1 0,0-1,0 1,0 0,0 0,0-1,0 1,1 0,-1 0,0 0,0-1,0 1,0 0,0 0,0-1,0 1,0 0,0 0,0-1,0 1,0 0,0 0,0-1,-1 1,1 0,0 0,0-1,0 1,0 0,0 0,0 0,-1-1,1 1,0 0,0 0,0 0,-1 0,1 0,0-1,0 1,0 0,-1 0,1 0,0 0,0 0,-1 0,1 0,0 0,67-38,88-37,80-37,68-30,59-22,78-17,1075-373,-1289 475,43-18,-87 27,-76 25,-104 45,-1 0,1 0,-1 0,0-1,1 1,-1 0,1-1,-1 1,0-1,1 1,-1-1,0 0,0 0,1 0,-1 1,0-1,0 0,0 0,0 0,0-1,0 1,-1 0,1 0,0 0,0-1,-1 1,1 0,-1-1,1 1,-1-1,-65-6,-142 13,-130 20,-81 16,-44 15,-48 13,-1413 265,1625-266,89-10,-7 22,195-70,42-16,37-12,170-41,115-27,1243-265,-1296 285,-74 17,-78 18,-129 29,38-12,-82 5,-118 9,-132 12,-127 6,-1082 3,998-39,40-3,66 3,84 4,84 5,74 3,63 2,68 0,20-3,75-21,121-26,108-19,68-7,63 4,526-33,829 18,-1418 84,-44 3,-55 3,-65 1,22 8,-215-3,-32 0,-154 6,-177 0,-172 4,-198 1,-1515 66,1666-49,110-6,112-7,104-5,88-5,95-7,40-4,23-1,135-24,163-20,203-6,130 2,72 9,78 11,874 1,-863 27,23 5,-31 1,-94 1,-111-1,-118-1,-116-1,-112-1,-9 0,-373-1,-73-1,-107 3,-1367 68,148 126,1301-153,74-6,-3 16,139-36,42-9,61-9,74-6,70-1,263 4,197 34,-401-6,-39-2,-49-5,35 3,-175-14,-33 3,-38 1,-62 5,-416 26,492-40,0-1,1 1,-1 1,0-1,0 1,1 1,-1-1,1 1,-1 1,1-1,-1 2,-75 29,-525 195,494-173,192-100,207-73,-277 114,82-33,2 5,1 3,20 1,-108 26,11-2,-24 3,-41 3,-85 1,-89 11,-65 10,-1003 120,519-81,-170-32,828-33,1-6,-105-19,-386-90,180 48,379 56,45 12,0-1,-1 1,1-1,-1 0,1 0,0 1,0-1,-1 0,1 1,0-1,0 0,0 0,0 0,0 1,0-1,0 0,0 0,0 1,0-1,0 0,1 0,-1 1,0-1,0 0,1 1,-1-1,0 0,1 1,-1-1,1 0,-1 1,1-1,-1 1,1-1,0 1,-1-1,1 1,0-1,-1 1,1 0,0-1,2-2,94-74,-28 39,2 2,1 3,1 4,39-9,-89 30,288-86,4 15,3 13,3 14,1 14,190 7,-353 26,-68 6,-79 1,-30 1,-121 10,-110 8,-74 4,-55 0,-54-3,-1464 122,1492-105,34-8,59-9,68-7,66-5,-11-1,161-9,44-6,7 1,221-70,-13 9,68-10,58-5,1277-250,-1435 297,-185 37,-63 8,-117 8,-103 13,-73 4,-54-4,-1709 51,1842-79,72-3,-12-2,163-1,39 2,0 0,1 0,-1-1,0 1,1 0,-1-1,0 1,0 0,1-1,-1 1,0-1,0 1,1 0,-1-1,0 1,0-1,0 1,0-1,0 1,0 0,0-1,0 1,0-1,0 1,0-1,0 1,0-1,0 1,0 0,0-1,0 1,0-1,-1 1,1-1,0 1,0 0,-1-1,1 1,0 0,-1-1,1 1,0 0,-1-1,1 1,0 0,-1 0,1-1,0 1,-1 0,1 0,-1 0,1 0,-1-1,1 1,0 0,-1 0,1 0,-1 0,1 0,-1 0,1 0,-1 0,1 0,0 0,-1 1,108-78,37-2,126-35,95-10,-71 41,2 13,4 14,74 3,139 11,226 21,-437 25,-86 7,-196-10,11 0,0 2,0 1,-1 2,1 0,9 5,-39-11,0 0,0 0,0 0,0 0,0 0,0 0,0 0,0 1,0-1,0 0,0 1,0-1,0 0,0 1,0-1,-1 1,1 0,0-1,0 1,0 0,-1-1,1 1,0 0,-1 0,1 0,-1-1,1 1,-1 0,1 0,-1 0,1 0,-1 0,0 0,0 0,1 0,-1 0,0 0,0 0,0 0,0 0,0 0,-1 0,1 0,0 0,0 0,-1 1,-40 29,7-14,-1-1,-1-2,0-1,-16 2,18-4,-197 56,-1025 250,129-111,959-170,-26 25,134-26,98-56,4 4,0 2,1 1,0 3,30-4,-67 14,235-44,122-2,3 17,143 14,729 49,-1075-25,-61 0,-53 2,-46-4,-24 4,-128 33,-177 38,-123 27,-39 12,-1128 254,1219-295,100-22,87-17,-9 9,175-38,44-11,0 0,0 1,0-1,0 0,-1 1,1-1,0 0,0 0,0 1,-1-1,1 0,0 0,-1 1,1-1,0 0,0 0,-1 0,1 0,0 1,-1-1,1 0,0 0,-1 0,1 0,0 0,-1 0,1 0,0 0,-1 0,1 0,0 0,-1 0,1 0,0 0,-1 0,1-1,0 1,-1 0,1 0,0 0,0 0,-1-1,1 1,0 0,-1 0,1 0,0-1,0 1,0 0,-1 0,1-1,0 1,0 0,0-1,0 1,-1 0,1-1,0 1,0 0,0-1,0 1,0 0,0-1,0 1,0 0,0-1,0 1,0 0,0-1,0 1,29-22,21-5,1 3,1 1,1 3,2 2,208-58,20 16,2 12,2 12,29 12,869 7,-977 24,-173-5,-33 2,-107 40,-36-1,-83 11,-88-2,-127-3,-2-20,-374-26,632-11,-11-8,192 16,1 0,-1 1,1-1,-1 0,1 1,-1-1,1 0,-1 0,1 0,0-1,-1 1,1 0,-1-1,1 1,-1 0,1-1,0 0,-1 1,1-1,0 0,-1 0,1 1,0-1,0 0,0 0,0 0,0-1,0 1,0 0,0 0,0 0,1-1,-1 1,0-1,1 1,-1 0,1-1,0 1,-1-1,1 1,0-1,0 1,0-1,0 1,0-1,9-12</inkml:trace>
</inkml:ink>
</file>

<file path=ppt/ink/ink17.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8.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19.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03:16:19.567"/>
    </inkml:context>
    <inkml:brush xml:id="br0">
      <inkml:brushProperty name="width" value="0.35" units="cm"/>
      <inkml:brushProperty name="height" value="0.35" units="cm"/>
      <inkml:brushProperty name="color" value="#FFFFFF"/>
      <inkml:brushProperty name="ignorePressure" value="1"/>
    </inkml:brush>
  </inkml:definitions>
  <inkml:trace contextRef="#ctx0" brushRef="#br0">1573 295,'550'26,"76"23,38 34,-434-42,-221-40,0 1,-1 0,0 1,1 0,-1 0,-1 1,1 0,0 0,-1 1,0 0,1 1,-6-4,0 1,0-1,-1 1,0 0,1 0,-1 0,0 0,0 0,-1 0,1 0,-1 0,1 0,-1 0,0 0,0 0,0 1,-1-1,1 0,-1 0,0 0,0 0,0 0,0 0,0 0,-1-1,1 1,-1 0,1-1,-1 1,0-1,0 1,-1-1,1 0,0 0,-1 0,1 0,-1 0,1-1,-1 1,0-1,0 0,0 0,0 0,0 0,0 0,0-1,0 1,-2-1,-151 15,19-21,-20-5,-201-15,-2 15,-236 28,-127 87,446-54,-1-13,-208-2,484-35,-103-10,102 10,1-1,-1 0,1 0,-1 0,1 0,0 0,-1 0,1-1,0 1,0-1,-1 1,1-1,1 0,-1 0,0 0,0 0,1 0,-1 0,1-1,0 1,0-1,-1 1,2 0,-1-1,0 0,0 1,1-1,-1 1,1-1,0 0,0 1,0-1,0 0,1 1,-1-1,1-1,3-8,1 0,0 0,1 0,0 1,1-1,1 1,-1 1,2 0,-1 0,1 0,4-2,-9 8,24-22,0 0,2 2,1 1,1 1,8-2,-12 8,0 2,1 1,1 1,0 2,11-2,-37 11,89-25,1 5,47-2,65-6,0 10,2 9,27 9,251 36,-467-36,-15 0,1 0,-1 1,1 0,-1 0,1 0,0 0,-1 1,1-1,-1 1,0 1,1-1,-1 0,0 1,3 1,-6-1,-1-1,0 0,1 0,-1 1,0-1,1 1,-1-1,0 0,0 1,0-1,0 1,-1-1,1 0,0 1,-1-1,1 0,0 1,-1-1,0 0,1 0,-1 1,0-1,0 0,1 0,-1 0,0 0,0 0,0 0,0 0,0 0,-1 0,1-1,0 1,0 0,0-1,-1 1,-25 14,1 0,-2-2,0-1,0-1,-1-2,-7 1,-25 3,-1-2,0-3,-47 0,-16 1,-598 99,331-85,368-21,95-19,36-31,110-51,4 9,4 9,3 11,200-33,-400 98,0 2,0 1,0 1,0 1,10 3,-16-2,0 0,0-2,0-1,0 0,-1-2,12-3,19-4,2 1,-1 3,1 3,18 1,-59 2,0-1,0 0,0-1,0 0,-1-1,1 0,8-5,48-15,-32 18,1 2,0 1,-1 1,26 4,-22-1,2 2,1 2,-1 2,-1 2,35 12,32 7,115 14,-70 5,102-39,-108 15,-129-21,-17-3,0 1,0-1,-1 1,1 0,0-1,0 1,-1 0,1 0,0 1,0-1,-1 0,1 0,0 1,-1-1,1 1,0 0,-1-1,1 1,-1 0,1 0,-1 0,1 0,-1 0,0 0,1 1,-1-1,0 0,0 1,0-1,0 0,0 1,0 0,0-1,-1 1,1-1,-1 1,1 0,-1-1,1 1,-1 0,0 0,0-1,0 2,-2 3,-1-1,0 0,0 0,0 0,-1-1,0 1,1-1,-2 0,1 0,0 0,-1 0,0-1,0 0,0 0,0 0,0-1,0 1,-1-1,1 0,-1-1,-4 1,-45 12,-1-3,0-2,-1-3,0-2,-31-3,64-1,-164 2,50-2,-123 17,-33 18,-213-6,475-28,22 0,1 0,0 0,0-1,-1 0,1-1,0 0,0 0,0-1,0 0,0-1,0 0,1 0,-1-1,-7-4,15 7,-1-1,1 1,-1 0,1 0,0-1,-1 1,1-1,0 1,0-1,0 0,0 1,0-1,0 0,1 0,-1 0,1 0,-1 1,1-1,0 0,-1 0,1 0,0 0,0 0,0 0,1 0,-1 0,0 0,1 0,-1 0,1 1,0-1,0 0,-1 0,1 1,0-1,1 0,-1 1,0-1,0 1,1-1,-1 1,67-49,-23 30,-1 2,2 2,0 2,17-1,-37 8,142-28,2 8,1 7,109 3,-73 7,199 17,19 5,-410-12,-7 0,-1 0,0 0,0 0,0 1,0 0,0 0,0 1,0 0,0 0,0 1,-1-1,3 3,-8-4,0 0,1 0,-1 0,0 0,0 1,0-1,0 1,0-1,-1 0,1 1,0 0,-1-1,1 1,-1-1,1 1,-1 0,0-1,0 1,1 0,-1-1,-1 1,1 0,0-1,0 1,0 0,-1-1,1 1,-1-1,0 1,1-1,-1 1,0-1,0 1,-33 48,33-49,-67 73,-3 32,54-78,12-18,1-1,0 0,0 1,1 0,0 0,1 0,0 0,0 1,1 9,0-17,1 0,0 0,-1 0,0-1,1 1,-1 0,0-1,0 1,-1 0,1-1,-1 1,1-1,-1 0,0 0,0 1,1-1,-2 0,1 0,0-1,0 1,-1 0,1-1,-1 0,1 1,-1-1,1 0,-1 0,0 0,0-1,1 1,-1-1,0 1,0-1,0 0,0 0,-8-1,1-1,0 0,0 0,0-1,0 0,0-1,1 0,-1 0,1-1,0 0,0-1,1 0,0 0,0-1,0 0,1-1,-5-5,-12-9,16 14,-1 0,2 0,-1-1,1 0,1-1,-1 1,2-1,-1-1,1 1,1-1,0 1,0-1,1 0,1-1,0 1,0 0,1-1,1 1,0-1,0 1,2-9,1 13,0 0,0 0,0 0,1 1,0 0,0 0,0 0,1 0,0 1,0-1,1 1,-1 0,1 1,0 0,1 0,2-2,110-45,-82 42,0 2,0 1,0 2,1 1,-1 3,30 2,106 28,38 43,-210-72,6 0,-1 0,0 1,0 0,-1 0,1 1,0 0,-1 0,1 0,-1 0,0 1,0 0,-1 0,1 0,-1 1,0 0,0 0,0 0,-1 0,1 0,-1 1,0 1,0 2,-1-1,-1 0,1 1,-2-1,1 1,-1-1,0 1,-1 0,0-1,0 0,-1 1,0-1,-1 0,1 0,-2 0,1 0,-1 0,0-1,-1 0,1 0,-2 0,1 0,-6 5,4-5,-1-1,0 0,0 0,0 0,-1-1,0 0,0-1,0 0,0 0,-1-1,0 0,1-1,-1 0,0-1,0 0,0 0,0-1,0 0,0-1,0 0,-8-2,-13-10,0-2,2-1,0-1,0-2,2-1,-1-1,25 18,-3 0,1-1,0 1,0-1,0 0,0-1,1 1,-1-1,1 0,0 0,1 0,-1-1,1 1,0-1,0 0,1 0,0 0,0 0,0 0,2 4,1 0,-1 1,0-1,1 1,0-1,-1 1,1-1,0 1,0-1,0 1,0 0,0-1,0 1,0 0,0 0,0 0,1 0,-1 0,0 0,1 0,-1 0,1 1,-1-1,1 0,-1 1,1-1,-1 1,1 0,0-1,-1 1,1 0,57-1,-49 1,256 3,-242-3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14:35:26.281"/>
    </inkml:context>
    <inkml:brush xml:id="br0">
      <inkml:brushProperty name="width" value="0.35" units="cm"/>
      <inkml:brushProperty name="height" value="0.35" units="cm"/>
      <inkml:brushProperty name="color" value="#FFFFFF"/>
      <inkml:brushProperty name="ignorePressure" value="1"/>
    </inkml:brush>
  </inkml:definitions>
  <inkml:trace contextRef="#ctx0" brushRef="#br0">238 334,'750'0,"-578"-22,98-23,-116 28,-39 3,108 1,-245 10,0 0,0-2,1 0,0-1,0-1,-4-3,-51-16,-119-22,-2 9,-2 8,-1 9,-157 4,-51 20,302-1,105-1,0 0,0 0,-1 0,1 0,0 0,0 1,0-1,-1 0,1 1,0-1,0 1,0-1,0 1,0 0,0-1,0 1,0 0,0 0,0 0,1 0,-1 0,0 0,0 0,1 0,-1 0,1 0,-1 0,1 0,-1 0,1 0,0 0,-1 1,1-1,0 0,0 0,0 0,0 1,0-1,0 0,0 0,0 1,1-1,-1 0,0 0,1 0,-1 0,1 0,0 1,36 50,-27-48,0 0,0-1,1 0,0 0,-1-1,1 0,0-1,0-1,0 0,-1 0,1-1,6-1,16 1,1515-1,-388 2,-861-27,-107 30,1 8,144 28,-262-29,460 70,-324-47,-168-11,-43-21,0 0,0 0,0 0,-1 0,1 0,0 0,-1 0,1 0,-1 0,1 0,-1 0,1 0,-1 0,0 0,1 0,-1 0,0 0,0-1,0 1,0 0,0-1,0 1,0-1,0 1,0-1,0 1,0-1,0 0,0 1,0-1,0 0,0 0,0 0,-1 0,1 0,0 0,0 0,0 0,0 0,0-1,-1 1,-198 13,-113-11,167-3,-1331 1,910 14,-127-15,1138-23,-220 17,1 11,-1 9,186 36,111 33,-342-47,138 19,-179-48,0-5,0-7,-1-6,0-6,36-13,387-44,-339 50,107-4,222 12,-511 17,-32 0,-26 0,-165 8,-1053 9,1176-15,-191 8,1-12,-116-20,192-1,155 19,20 3,0 1,0-1,1 0,-1 0,0 0,1 0,-1 0,0 1,1-1,-1 0,1 0,0 1,-1-1,1 0,-1 1,1-1,0 0,0 1,-1-1,1 1,0-1,0 1,0 0,0-1,-1 1,1 0,0 0,0-1,0 1,0 0,0 0,0 0,75-22,1 4,1 3,0 3,0 4,27 2,630-6,-533 13,-341-22,83 9,-462-81,370 78,429 12,-125-4,1014 6,-2314 12,1100-10,0 1,0 3,1 1,-29 9,-36 12,-98 12,76-15,65-10,-1-4,-54 2,-118 5,53-6,-106-11,147-1,-1698 1,1472-28,351 27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14:35:30.12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139 10,'-3'73,"-4"-1,-2 0,-4 0,-3-1,-9 22,7-30,2 1,4 0,2 1,1 44,35-342,-13 148,25-47,-21 85,-3-1,-2-1,3-28,0 0,-15 76,0 1,-1 0,1-1,0 1,0-1,0 1,0-1,-1 1,1-1,0 1,0-1,0 1,0-1,0 1,0-1,0 1,0-1,0 1,0-1,1 1,-1-1,0 1,0-1,0 1,1 0,-1-1,0 1,0-1,1 1,-1 0,0-1,1 1,-1 0,0-1,1 1,-1 0,1-1,-1 1,1 0,-1 0,0-1,1 1,-1 0,1 0,-1 0,1 0,-1 0,1 0,-1 0,1 0,-1 0,1 0,-1 0,1 0,-1 0,1 0,-1 0,1 1,-1-1,1 0,-1 0,0 0,1 1,-1-1,1 0,2 10,0 0,0 0,-1 0,0 0,0 1,-1-1,-1 0,0 1,0-1,-2 4,2 12,-1 304,0-329,1 1,0 0,0 0,0 0,0 0,0 0,0 0,0 0,1-1,-1 1,1 0,-1 0,1 0,0-1,-1 1,1 0,0-1,0 1,0 0,1-1,-1 1,0-1,0 0,1 1,-1-1,1 0,-1 0,1 0,0 0,-1 0,1 0,0-1,0 1,0-1,-1 1,1-1,0 1,0-1,0 0,0 0,0 0,0 0,-1 0,1-1,0 1,0 0,0-1,6-2,-1-1,0 0,0 0,0 0,-1-1,1 0,-1 0,0-1,-1 0,1 0,-1 0,0-1,-1 0,0 1,0-2,0 1,-1 0,0-1,0 1,-1-1,0-1,3-2,113-290,-65 158,-50 161,-18 61,6-41,2 1,1-1,3 1,1 4,2-14,-1-16,0 1,2-1,-1 0,2 0,0 0,0 1,1-2,1 1,0 0,3 5,-1-8,-1 0,-1 1,1 0,-2 0,0 0,0 0,-1 1,1 6,-3-6</inkml:trace>
</inkml:ink>
</file>

<file path=ppt/ink/ink22.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3.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11:46:16.96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1082 534,'-50'13,"-188"19,151-24,-154 12,-171-12,403-7,7-1,0 1,0-1,0 0,0 0,0 0,0 0,0 0,0 0,0 0,0 0,0-1,0 1,0-1,0 0,0 1,0-1,1 0,-1 0,0 0,1-1,-1 1,0 0,39-27,87-40,-42 14,-14 18,2 3,2 3,0 4,2 2,0 4,2 3,0 4,1 2,0 5,32 2,-13 8,-146 2,0 2,-1 3,1 2,-10 6,-117 28,-19-24,188-22,1 1,-1-1,1 1,0 0,0 1,0 0,0 0,0 1,1-1,-1 1,1 1,0-1,0 1,1 0,-5 5,10-9,0 0,0 0,0 0,0 0,0 0,1 0,-1 0,0 0,0 0,1 0,-1 0,1 0,-1 0,1 0,-1 0,1 0,0 0,-1-1,1 1,0 0,-1 0,1-1,0 1,0-1,0 1,0 0,0-1,0 0,0 1,0-1,0 0,0 1,0-1,0 0,0 0,0 0,0 0,0 0,0 0,0 0,0 0,0 0,0 0,0-1,0 1,0 0,13-1,0 0,0 0,0-1,-1-1,1 0,-1-1,0 0,12-7,-3 3,245-86,99-13,117-17,-361 92,-95 28,-27 4,1 1,-1 0,0-1,1 1,-1 0,0-1,0 1,0 0,1 0,-1-1,0 1,0 0,0-1,0 1,0 0,0 0,-1-1,1 1,0 0,0-1,0 1,-1 0,1 0,0-1,-1 1,1-1,0 1,-1 0,1-1,-1 1,1-1,-1 1,1-1,-1 1,0-1,1 1,-1-1,0 0,1 1,-1-1,0 0,1 0,-1 1,0-1,0 0,-1 2,-35 31,0-1,-3-2,-21 11,41-27,-196 106,132-83,-1-3,-2-4,-1-4,-64 9,-39 13,130-32,0 1,1 4,2 2,0 3,1 2,2 2,-8 9,48-29,-39 41,55-50,-1 0,0 0,0 0,1 0,-1 1,1-1,-1 0,1 0,-1 0,1 0,0 0,-1 0,1 0,0 0,0 0,0-1,0 1,0 0,0 0,0-1,0 1,0 0,0-1,0 1,0-1,0 0,0 1,1-1,-1 0,0 0,0 0,0 0,1 0,-1 0,0 0,0 0,0 0,1 0,-1-1,0 1,0 0,0-1,0 1,0-1,0 0,1 1,-1-1,0 0,3 1,38-8,-1-1,0-2,0-2,-1-2,31-15,-38 15,260-117,-5-15,-281 144,-20 11,-163 84,-175 101,328-178,23-14,0-1,-1 0,1 0,0 1,0-1,0 0,-1 1,1-1,0 0,0 1,0-1,0 0,-1 1,1-1,0 0,0 1,0-1,0 1,0-1,0 0,0 1,0-1,0 0,0 1,0-1,1 1,-1-1,0 0,0 1,0-1,0 0,0 1,1-1,-1 0,0 1,0-1,1 0,-1 0,0 1,0-1,1 0,-1 0,0 0,1 1,-1-1,0 0,1 0,-1 0,0 0,1 0,-1 1,1-1,-1 0,0 0,1 0,-1 0,0 0,1 0,-1 0,1-1,-1 1,0 0,1 0,-1 0,0 0,1 0,13 0,-1 0,1 0,0-1,-1-1,1 0,-1-1,9-3,11-2,440-85,-210 0,-112 59,102-8,-209 35,447-53,490 3,-42 60,-939-3,1-1,0 1,-1 0,1-1,0 1,0 0,-1 0,1 0,0-1,0 1,-1 0,1 0,0 0,0 0,0 0,-1 1,1-1,0 0,0 0,-1 0,1 1,0-1,0 0,-1 1,1-1,0 0,-1 1,1-1,-1 1,1-1,0 1,-1 0,1-1,-1 1,1 0,-1-1,0 1,1 0,-1-1,0 1,1 0,-79 34,-10-6,-1-4,-2-4,-50 3,-95-5,140-16,-195 14,-1139 87,745-45,-347-27,957-36,256-5,-20-24,-129 24,0-2,-1-1,0-1,14-9,14-7,38-14,2 4,1 4,92-18,65 1,445-46,212 17,-145 16,-455 32,-52 2,-52 3,53-10,-166 27,-93 21,-66 45,-4-14,-2-3,-2-2,-1-4,-1-3,-1-3,-67 14,54-21,0-4,0-3,-2-5,-2-3,-18 3,-149 9,-52-3,-742 52,-67 90,679-88,244-41,149-22,28-5,26-8,256-112,158-38,-345 135,1 3,1 4,1 3,0 4,65 0,1394-21,-1440 32,1257-19,-1157 5,52-7,-149 17,-101 4,-1 0,1-1,0 1,-1 0,1 0,-1 0,0-1,1 1,-1 0,0 0,1 0,-1 0,0 0,0 0,0 0,0 0,0 0,0 0,0 0,0 0,0 0,-1 0,1 0,0-1,-1 1,1 0,0 0,-1 0,1 0,-1 0,1-1,-1 1,0 0,1-1,-1 1,0 0,0-1,1 1,-1-1,0 1,0-1,0 1,1-1,-1 1,0-1,0 0,0 0,0 1,0-1,-1 0,-156 86,95-56,-1-3,-49 14,69-28,-1-1,0-2,-1-3,-31 1,31-3,-770 83,229-21,-264-17,680-37,170-13,-1 0,1 0,-1 0,1 0,0 0,-1 0,1 0,-1 0,1 1,0-1,-1 1,1-1,0 1,-1-1,1 1,0 0,0 0,-1 0,1 0,0-1,0 1,0 1,0-1,1 0,-1 0,0 0,0 0,1 1,-1-1,0 0,1 1,-1-1,1 0,0 1,-1-1,1 1,0-1,0 0,0 1,0-1,0 1,0-1,1 1,-1-1,0 0,1 1,-1 0,3 0,0 0,0 1,0-1,0 0,0-1,1 1,-1-1,0 1,1-1,-1 0,1 0,-1 0,1-1,0 1,-1-1,1 0,-1 0,1 0,0-1,-1 1,1-1,-1 0,1 0,1-1,0 1,362-77,-294 60,79-19,1 7,82-3,187 14,164 23,-474-2,136 2,-230-5,-1-1,1-1,-1-1,0 0,0-1,0 0,-1-2,10-4,5-1,2 1,-1 2,1 1,1 2,-1 1,29 0,-24 2,579-48,-323 34,343-7,-547 28,-89-3,0 0,0 0,0 0,0 0,-1 0,1 0,0 0,-1 0,1 0,0 0,-1 1,1-1,-1 0,0 0,1 1,-1-1,0 0,0 0,0 1,0-1,0 0,0 1,0-1,-1 0,1 0,0 1,-1-1,1 0,-1 0,1 1,-1-1,1 0,-1 0,0 0,0 0,1 0,-1 0,0 0,0 0,0 0,0-1,0 1,0 0,-1-1,1 1,0 0,0-1,0 1,-1-1,1 0,-1 1,-22 17,0 0,-2-1,0-2,-17 8,39-21,-22 10,-1-1,1-1,-2-2,1 0,-1-2,-1-1,-7-1,-137 15,-64-8,-537-2,-242 10,397 15,445-31,370-52,-34 13,84-24,-214 49,86-30,1 5,2 5,65-5,548-28,-331 35,789-71,-1141 96,156-12,96 8,-297 8,52 8,-56-8,-1 0,0 0,0 1,1-1,-1 1,0-1,0 1,0 0,0 0,0-1,0 1,0 0,0 0,0 0,0 0,0 0,0 0,-1 0,1 0,0 0,-1 0,1 1,-1-1,1 0,-1 0,0 1,0-1,1 0,-1 0,0 1,0-1,0 0,0 1,0-1,-1 0,1 1,0-1,0 0,-1 0,0 1,-4 7,0-1,0 0,-1 0,-1-1,1 1,-1-1,0-1,-1 0,1 0,-1 0,-1-1,1 0,-1 0,1-1,-1 0,-7 1,4 1,-74 30,-2-3,-2-4,0-4,-2-4,0-4,-1-4,-35-2,-276 58,240-59,-117-9,162-3,-331 1,316 10,0 6,-26 11,19-3,-124 3,102-28,271 4,-87 1,0 0,-1-2,1 0,0-1,0-1,0-1,-1-1,1-1,-1-1,16-5,77-34,2 5,1 6,40-3,5 9,0 8,34 5,73-1,140-22,-242 19,1 8,55 7,166 54,-192-52,-193 1,-1 0,1 0,-1 0,0 0,1 1,-1-1,0 1,1-1,-1 1,0 0,0 0,1 0,-1 0,0 0,0 1,0-1,0 0,-1 1,1 0,0-1,0 1,-1 0,0 0,1 0,-1 0,0 0,0 0,0 0,0 0,0 1,0-1,-1 0,1 1,-1-1,1 0,-1 1,0-1,0 1,0 1,0 3,1 0,-1 1,0-1,-1 0,0 1,0-1,-1 0,0 0,0 0,0 0,-1 0,0 0,0-1,-1 1,0-1,0 0,0 0,-1 0,0-1,0 0,0 0,-1 0,-4 3,-21 7,0-2,-1 0,0-2,-1-2,-25 5,-38 1,-2-3,1-5,-1-4,-57-7,61 3,-1692-1,1626 11,141-17,35-9,97-53,-91 56,1 1,1 1,0 1,0 1,1 1,1 1,-1 2,8-1,131-34,-65 15,0 5,36-2,154 1,-159 5,1 5,0 6,49 8,-113-2,593 18,-616-18</inkml:trace>
</inkml:ink>
</file>

<file path=ppt/ink/ink25.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6.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7.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8.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29.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4T03:16:19.567"/>
    </inkml:context>
    <inkml:brush xml:id="br0">
      <inkml:brushProperty name="width" value="0.35" units="cm"/>
      <inkml:brushProperty name="height" value="0.35" units="cm"/>
      <inkml:brushProperty name="color" value="#FFFFFF"/>
      <inkml:brushProperty name="ignorePressure" value="1"/>
    </inkml:brush>
  </inkml:definitions>
  <inkml:trace contextRef="#ctx0" brushRef="#br0">1573 295,'550'26,"76"23,38 34,-434-42,-221-40,0 1,-1 0,0 1,1 0,-1 0,-1 1,1 0,0 0,-1 1,0 0,1 1,-6-4,0 1,0-1,-1 1,0 0,1 0,-1 0,0 0,0 0,-1 0,1 0,-1 0,1 0,-1 0,0 0,0 0,0 1,-1-1,1 0,-1 0,0 0,0 0,0 0,0 0,0 0,-1-1,1 1,-1 0,1-1,-1 1,0-1,0 1,-1-1,1 0,0 0,-1 0,1 0,-1 0,1-1,-1 1,0-1,0 0,0 0,0 0,0 0,0 0,0-1,0 1,-2-1,-151 15,19-21,-20-5,-201-15,-2 15,-236 28,-127 87,446-54,-1-13,-208-2,484-35,-103-10,102 10,1-1,-1 0,1 0,-1 0,1 0,0 0,-1 0,1-1,0 1,0-1,-1 1,1-1,1 0,-1 0,0 0,0 0,1 0,-1 0,1-1,0 1,0-1,-1 1,2 0,-1-1,0 0,0 1,1-1,-1 1,1-1,0 0,0 1,0-1,0 0,1 1,-1-1,1-1,3-8,1 0,0 0,1 0,0 1,1-1,1 1,-1 1,2 0,-1 0,1 0,4-2,-9 8,24-22,0 0,2 2,1 1,1 1,8-2,-12 8,0 2,1 1,1 1,0 2,11-2,-37 11,89-25,1 5,47-2,65-6,0 10,2 9,27 9,251 36,-467-36,-15 0,1 0,-1 1,1 0,-1 0,1 0,0 0,-1 1,1-1,-1 1,0 1,1-1,-1 0,0 1,3 1,-6-1,-1-1,0 0,1 0,-1 1,0-1,1 1,-1-1,0 0,0 1,0-1,0 1,-1-1,1 0,0 1,-1-1,1 0,0 1,-1-1,0 0,1 0,-1 1,0-1,0 0,1 0,-1 0,0 0,0 0,0 0,0 0,0 0,-1 0,1-1,0 1,0 0,0-1,-1 1,-25 14,1 0,-2-2,0-1,0-1,-1-2,-7 1,-25 3,-1-2,0-3,-47 0,-16 1,-598 99,331-85,368-21,95-19,36-31,110-51,4 9,4 9,3 11,200-33,-400 98,0 2,0 1,0 1,0 1,10 3,-16-2,0 0,0-2,0-1,0 0,-1-2,12-3,19-4,2 1,-1 3,1 3,18 1,-59 2,0-1,0 0,0-1,0 0,-1-1,1 0,8-5,48-15,-32 18,1 2,0 1,-1 1,26 4,-22-1,2 2,1 2,-1 2,-1 2,35 12,32 7,115 14,-70 5,102-39,-108 15,-129-21,-17-3,0 1,0-1,-1 1,1 0,0-1,0 1,-1 0,1 0,0 1,0-1,-1 0,1 0,0 1,-1-1,1 1,0 0,-1-1,1 1,-1 0,1 0,-1 0,1 0,-1 0,0 0,1 1,-1-1,0 0,0 1,0-1,0 0,0 1,0 0,0-1,-1 1,1-1,-1 1,1 0,-1-1,1 1,-1 0,0 0,0-1,0 2,-2 3,-1-1,0 0,0 0,0 0,-1-1,0 1,1-1,-2 0,1 0,0 0,-1 0,0-1,0 0,0 0,0 0,0-1,0 1,-1-1,1 0,-1-1,-4 1,-45 12,-1-3,0-2,-1-3,0-2,-31-3,64-1,-164 2,50-2,-123 17,-33 18,-213-6,475-28,22 0,1 0,0 0,0-1,-1 0,1-1,0 0,0 0,0-1,0 0,0-1,0 0,1 0,-1-1,-7-4,15 7,-1-1,1 1,-1 0,1 0,0-1,-1 1,1-1,0 1,0-1,0 0,0 1,0-1,0 0,1 0,-1 0,1 0,-1 1,1-1,0 0,-1 0,1 0,0 0,0 0,0 0,1 0,-1 0,0 0,1 0,-1 0,1 1,0-1,0 0,-1 0,1 1,0-1,1 0,-1 1,0-1,0 1,1-1,-1 1,67-49,-23 30,-1 2,2 2,0 2,17-1,-37 8,142-28,2 8,1 7,109 3,-73 7,199 17,19 5,-410-12,-7 0,-1 0,0 0,0 0,0 1,0 0,0 0,0 1,0 0,0 0,0 1,-1-1,3 3,-8-4,0 0,1 0,-1 0,0 0,0 1,0-1,0 1,0-1,-1 0,1 1,0 0,-1-1,1 1,-1-1,1 1,-1 0,0-1,0 1,1 0,-1-1,-1 1,1 0,0-1,0 1,0 0,-1-1,1 1,-1-1,0 1,1-1,-1 1,0-1,0 1,-33 48,33-49,-67 73,-3 32,54-78,12-18,1-1,0 0,0 1,1 0,0 0,1 0,0 0,0 1,1 9,0-17,1 0,0 0,-1 0,0-1,1 1,-1 0,0-1,0 1,-1 0,1-1,-1 1,1-1,-1 0,0 0,0 1,1-1,-2 0,1 0,0-1,0 1,-1 0,1-1,-1 0,1 1,-1-1,1 0,-1 0,0 0,0-1,1 1,-1-1,0 1,0-1,0 0,0 0,-8-1,1-1,0 0,0 0,0-1,0 0,0-1,1 0,-1 0,1-1,0 0,0-1,1 0,0 0,0-1,0 0,1-1,-5-5,-12-9,16 14,-1 0,2 0,-1-1,1 0,1-1,-1 1,2-1,-1-1,1 1,1-1,0 1,0-1,1 0,1-1,0 1,0 0,1-1,1 1,0-1,0 1,2-9,1 13,0 0,0 0,0 0,1 1,0 0,0 0,0 0,1 0,0 1,0-1,1 1,-1 0,1 1,0 0,1 0,2-2,110-45,-82 42,0 2,0 1,0 2,1 1,-1 3,30 2,106 28,38 43,-210-72,6 0,-1 0,0 1,0 0,-1 0,1 1,0 0,-1 0,1 0,-1 0,0 1,0 0,-1 0,1 0,-1 1,0 0,0 0,0 0,-1 0,1 0,-1 1,0 1,0 2,-1-1,-1 0,1 1,-2-1,1 1,-1-1,0 1,-1 0,0-1,0 0,-1 1,0-1,-1 0,1 0,-2 0,1 0,-1 0,0-1,-1 0,1 0,-2 0,1 0,-6 5,4-5,-1-1,0 0,0 0,0 0,-1-1,0 0,0-1,0 0,0 0,-1-1,0 0,1-1,-1 0,0-1,0 0,0 0,0-1,0 0,0-1,0 0,-8-2,-13-10,0-2,2-1,0-1,0-2,2-1,-1-1,25 18,-3 0,1-1,0 1,0-1,0 0,0-1,1 1,-1-1,1 0,0 0,1 0,-1-1,1 1,0-1,0 0,1 0,0 0,0 0,0 0,2 4,1 0,-1 1,0-1,1 1,0-1,-1 1,1-1,0 1,0-1,0 1,0 0,0-1,0 1,0 0,0 0,0 0,1 0,-1 0,0 0,1 0,-1 0,1 1,-1-1,1 0,-1 1,1-1,-1 1,1 0,0-1,-1 1,1 0,57-1,-49 1,256 3,-242-3</inkml:trace>
</inkml:ink>
</file>

<file path=ppt/ink/ink30.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1.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2.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3.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4.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5.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6.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7.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8.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39.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4.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5.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6.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7.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8.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ink/ink9.xml><?xml version="1.0" encoding="utf-8"?>
<inkml:ink xmlns:inkml="http://www.w3.org/2003/InkML">
  <inkml:definitions>
    <inkml:context xml:id="ctx0">
      <inkml:inkSource xml:id="inkSrc0">
        <inkml:traceFormat>
          <inkml:channel name="X" type="integer" max="3000" units="cm"/>
          <inkml:channel name="Y" type="integer" max="2000" units="cm"/>
          <inkml:channel name="T" type="integer" max="2.14748E9" units="dev"/>
        </inkml:traceFormat>
        <inkml:channelProperties>
          <inkml:channelProperty channel="X" name="resolution" value="102.38908" units="1/cm"/>
          <inkml:channelProperty channel="Y" name="resolution" value="102.04082" units="1/cm"/>
          <inkml:channelProperty channel="T" name="resolution" value="1" units="1/dev"/>
        </inkml:channelProperties>
      </inkml:inkSource>
      <inkml:timestamp xml:id="ts0" timeString="2022-12-04T04:48:07.281"/>
    </inkml:context>
    <inkml:brush xml:id="br0">
      <inkml:brushProperty name="width" value="0.35" units="cm"/>
      <inkml:brushProperty name="height" value="0.35" units="cm"/>
      <inkml:brushProperty name="color" value="#FFFFFF"/>
      <inkml:brushProperty name="fitToCurve" value="1"/>
    </inkml:brush>
  </inkml:definitions>
  <inkml:trace contextRef="#ctx0" brushRef="#br0">2767 408 0,'-146'-32'172,"-80"0"-156,-1-33-16,-31 0 16,31 33-1,1 0-15,80-33 0,49 49 16,32-17-16,17 33 0,31 0 15,1-16-15,0 16 16,-32 0 15,31 0-15,1 0 0,-16 0-1,-49 0-15,16-16 16,17 16-16,32 0 15,-1 0-15,1 0 16,49 0 31,-1 0-47,-16 0 0,16 0 16,-15 0-16,31 0 15,-32 0-15,162 0 16,194 0-16,98 0 0,-82 0 15,-32 0-15,16 0 16,-97 16-16,16-16 16,-32 0-1,-162 0-15,0 0 0,-65 0 16,-15 0-16,-17 16 31,0 0-15,-33 1-1,17 31-15,-32-32 16,31 1 0,1-17-16,-16 0 0,-179 32 0,-80-32 15,146 0-15,15 0 16,1 0-16,-98 0 16,-112 0-16,31 0 15,17 0-15,113 0 16,-32 0-16,96-16 0,17 16 31,65 0-31,16 0 0,0 0 0,-17 0 16,49-16 31,1 16-47,193-81 46,0 64-46,179 17 0,-82 17 0,33-17 16,-65 64-16,-49-31 16,-15-33-16,15 32 0,1 0 15,-163-15-15,-15-17 16,-33 0-16,-16 16 47,-49-16-47,33 16 15,0 16-15,-32-16 16,-17 1-16,-210 15 0,-33 0 16,-80 49-16,-81-81 15,81 65-15,80-33 16,114 33-16,16-33 16,81-15-1,49 15-15,15-32 0,17 16 16,0-16-16,16-16 31,16-16-15,-16 15-16,210-80 15,146-16 1,113 113-16,-129-32 16,97 32-16,-178 16 0,48-16 0,-48 0 31,-81 0-31,-146 0 0,-15 0 15,-17 16 1,0 0 0,0 17-1,-17-17-15,1 0 16,-32 16-16,-114-32 0,-16 33 0,-129-33 16,48 0-16,-162 0 15,65-17-15,-32 17 16,129 0-16,-32 0 0,-17 0 15,-31 0-15,112 17 16,17-17-16,129 0 16,65 0-1,0 0-15,-1 0 0,17-65 47,17 49-47,403-211 31,-145 163-15,-16-1-16,-162 33 0,81 32 16,-81 0-16,33-17 15,-98 17-15,-16 0 16,0 0-16,-32 0 47,-16 0-32,0 0 1,-98 0-16,-96 17 16,48-1-16,-49 16 15,162-32-15,-32 0 0,65 0 0,0 0 16,15 0-16,1 0 0,16 32 16,0-15 30,0-1-46,16-16 63,17 0-47,-17-16-1,0 16-15,49-33 16,-33 17-16,1 0 0,-17 0 15,16-17-15,1 1 32,-33 0-1,-17 32 0,1 0-31,0 16 0,0 16 16,0-16-16,-33 1 0,-16 15 15,-32-16-15,-81 16 16,97 1-16,49-33 16,-16 0-16,31 16 15,1-16-15,-32 16 0,31-16 16,17-16 78,49 16-63,-33-16-31,0 0 16,1-1-1,-1-15-15,0 32 16,32 0-16,-31 0 0,-1 0 15,16 0 17,1 0-32,-17 0 15,0 0-15,0 0 0,16 0 16,65 0-16,1 0 16,-18 16-16,18 0 15,-34 17-15,17-17 16,16 32-16,-32-48 15,-17 33-15,1-17 16,-17-16 0,1 0-16,-17 0 0,-16 16 15,0 17 1,0-17 0,0 0-16,0 0 15,-33 0 1,1 33-16,16-49 0,0 16 31,-17 0-31,17-16 0,0 0 0,0 0 16,-16 16-16,-17 17 15,33-33-15,0 0 16,-17 0-16,17 0 16,0 0-16,16-17 62,16 17-46,16-16-16,-15-16 15,-17-17-15,566-209 16,-372 193-16,33 33 16,-50 32-16,-144 0 15,-17 0 1,0 0-16,17 0 0,-50 0 62,1 0-46,0 0 0,0 0-16,-49 16 15,17 16-15,-49-16 0,-81-16 16,48 0-16,1 0 15,64 0-15,16 0 16,33 0-16,0 0 16,-32 0-16,31 0 15,1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6FA41-274E-4A1C-9B4C-EA400C95AF1C}" type="datetimeFigureOut">
              <a:rPr lang="zh-CN" altLang="en-US" smtClean="0"/>
              <a:t>2022/12/13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4B413-14E0-4F93-8670-44473E656F54}" type="slidenum">
              <a:rPr lang="zh-CN" altLang="en-US" smtClean="0"/>
              <a:t>‹#›</a:t>
            </a:fld>
            <a:endParaRPr lang="zh-CN" altLang="en-US"/>
          </a:p>
        </p:txBody>
      </p:sp>
    </p:spTree>
    <p:extLst>
      <p:ext uri="{BB962C8B-B14F-4D97-AF65-F5344CB8AC3E}">
        <p14:creationId xmlns:p14="http://schemas.microsoft.com/office/powerpoint/2010/main" val="1044901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9480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每个被试者的测试数据不平均，尤其是</a:t>
            </a:r>
            <a:r>
              <a:rPr lang="en-US" altLang="zh-CN" dirty="0"/>
              <a:t>109</a:t>
            </a:r>
            <a:r>
              <a:rPr lang="zh-CN" altLang="en-US" dirty="0"/>
              <a:t>号被试者，数据量很小，而且通过结合实验目的，我们不做个体差异的区分，故在后续的数据处理与建模预测中，我们将所有数据整合到一起进行处理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358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754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80926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最大值与最小值有差距但是最大值处分布密集且符合正常人体数值，不需删去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412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分布密集不删</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0344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300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5941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根据时间戳分段，每段</a:t>
            </a:r>
            <a:r>
              <a:rPr lang="en-US" altLang="zh-CN" dirty="0"/>
              <a:t>512</a:t>
            </a:r>
            <a:r>
              <a:rPr lang="zh-CN" altLang="en-US" dirty="0"/>
              <a:t>个数据，在每段中增加了新的特征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8854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847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856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4008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如果有多种类别需要划分，则将其中一种当成正类，其余所有当成负类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8467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超参数可以调</a:t>
            </a:r>
            <a:endParaRPr lang="en-US" altLang="zh-CN" dirty="0"/>
          </a:p>
          <a:p>
            <a:r>
              <a:rPr lang="zh-CN" altLang="en-US" dirty="0"/>
              <a:t>分别加入了</a:t>
            </a:r>
            <a:r>
              <a:rPr lang="en-US" altLang="zh-CN" dirty="0"/>
              <a:t>L1</a:t>
            </a:r>
            <a:r>
              <a:rPr lang="zh-CN" altLang="en-US" dirty="0"/>
              <a:t>与</a:t>
            </a:r>
            <a:r>
              <a:rPr lang="en-US" altLang="zh-CN" dirty="0"/>
              <a:t>L2</a:t>
            </a:r>
            <a:r>
              <a:rPr lang="zh-CN" altLang="en-US" dirty="0"/>
              <a:t>范数的平方</a:t>
            </a:r>
            <a:endParaRPr lang="en-US" altLang="zh-CN" dirty="0"/>
          </a:p>
          <a:p>
            <a:r>
              <a:rPr lang="en-US" altLang="zh-CN" dirty="0"/>
              <a:t>L1</a:t>
            </a:r>
            <a:r>
              <a:rPr lang="zh-CN" altLang="en-US" dirty="0"/>
              <a:t>可能会将影响小的特征的系数直接清零</a:t>
            </a:r>
            <a:endParaRPr lang="en-US" altLang="zh-CN" dirty="0"/>
          </a:p>
          <a:p>
            <a:r>
              <a:rPr lang="en-US" altLang="zh-CN" dirty="0"/>
              <a:t>L2</a:t>
            </a:r>
            <a:r>
              <a:rPr lang="zh-CN" altLang="en-US" dirty="0"/>
              <a:t>不会清零只会更加靠近</a:t>
            </a:r>
            <a:r>
              <a:rPr lang="en-US" altLang="zh-CN" dirty="0"/>
              <a:t>0</a:t>
            </a:r>
          </a:p>
          <a:p>
            <a:r>
              <a:rPr lang="zh-CN" altLang="en-US" sz="1200" b="1" i="0" kern="1200" dirty="0">
                <a:solidFill>
                  <a:schemeClr val="tx1"/>
                </a:solidFill>
                <a:effectLst/>
                <a:latin typeface="+mn-lt"/>
                <a:ea typeface="+mn-ea"/>
                <a:cs typeface="+mn-cs"/>
              </a:rPr>
              <a:t>正则化思想是参数值较小意味着更简单的假设模型，一般来说， </a:t>
            </a:r>
            <a:r>
              <a:rPr lang="en-US" altLang="zh-CN" sz="1200" b="0" i="0" kern="1200" dirty="0">
                <a:solidFill>
                  <a:schemeClr val="tx1"/>
                </a:solidFill>
                <a:effectLst/>
                <a:latin typeface="+mn-lt"/>
                <a:ea typeface="+mn-ea"/>
                <a:cs typeface="+mn-cs"/>
              </a:rPr>
              <a:t>θ</a:t>
            </a:r>
            <a:r>
              <a:rPr lang="zh-CN" altLang="en-US" sz="1200" b="1" i="0" kern="1200" dirty="0">
                <a:solidFill>
                  <a:schemeClr val="tx1"/>
                </a:solidFill>
                <a:effectLst/>
                <a:latin typeface="+mn-lt"/>
                <a:ea typeface="+mn-ea"/>
                <a:cs typeface="+mn-cs"/>
              </a:rPr>
              <a:t> 的值越小，我们得到的曲线越平滑，也越简单，更不容易出现过拟合。</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2067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8690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8339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C&gt;0</a:t>
            </a:r>
            <a:r>
              <a:rPr lang="en-US" altLang="zh-CN" sz="1200" b="0" i="1" kern="1200" dirty="0">
                <a:solidFill>
                  <a:schemeClr val="tx1"/>
                </a:solidFill>
                <a:effectLst/>
                <a:latin typeface="+mn-lt"/>
                <a:ea typeface="+mn-ea"/>
                <a:cs typeface="+mn-cs"/>
              </a:rPr>
              <a:t>C</a:t>
            </a:r>
            <a:r>
              <a:rPr lang="en-US" altLang="zh-CN" sz="1200" b="0" i="0" kern="1200" dirty="0">
                <a:solidFill>
                  <a:schemeClr val="tx1"/>
                </a:solidFill>
                <a:effectLst/>
                <a:latin typeface="+mn-lt"/>
                <a:ea typeface="+mn-ea"/>
                <a:cs typeface="+mn-cs"/>
              </a:rPr>
              <a:t>&gt;0</a:t>
            </a:r>
            <a:r>
              <a:rPr lang="zh-CN" altLang="en-US" sz="1200" b="0" i="0" kern="1200" dirty="0">
                <a:solidFill>
                  <a:schemeClr val="tx1"/>
                </a:solidFill>
                <a:effectLst/>
                <a:latin typeface="+mn-lt"/>
                <a:ea typeface="+mn-ea"/>
                <a:cs typeface="+mn-cs"/>
              </a:rPr>
              <a:t>是一个常数，</a:t>
            </a:r>
            <a:r>
              <a:rPr lang="en-US" altLang="zh-CN" sz="1200" b="0" i="0" kern="1200" dirty="0">
                <a:solidFill>
                  <a:schemeClr val="tx1"/>
                </a:solidFill>
                <a:effectLst/>
                <a:latin typeface="+mn-lt"/>
                <a:ea typeface="+mn-ea"/>
                <a:cs typeface="+mn-cs"/>
              </a:rPr>
              <a:t>l_{0/1}</a:t>
            </a:r>
            <a:r>
              <a:rPr lang="en-US" altLang="zh-CN" sz="1200" b="0" i="1" kern="1200" dirty="0">
                <a:solidFill>
                  <a:schemeClr val="tx1"/>
                </a:solidFill>
                <a:effectLst/>
                <a:latin typeface="+mn-lt"/>
                <a:ea typeface="+mn-ea"/>
                <a:cs typeface="+mn-cs"/>
              </a:rPr>
              <a:t>l</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损失函数</a:t>
            </a:r>
            <a:r>
              <a:rPr lang="en-US" altLang="zh-CN" sz="1200" b="0" i="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6728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不易发生过拟合，但对异常值敏感，因为异常值可能回赋予较高的权值</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3684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森林：多个弱分类器，多棵决策树</a:t>
            </a:r>
            <a:endParaRPr lang="en-US" altLang="zh-CN" dirty="0"/>
          </a:p>
          <a:p>
            <a:r>
              <a:rPr lang="zh-CN" altLang="en-US" dirty="0"/>
              <a:t>随机：不容易过拟合且抗噪性强</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895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76135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a:t>
            </a:r>
            <a:r>
              <a:rPr lang="en-US" altLang="zh-CN" dirty="0"/>
              <a:t>107</a:t>
            </a:r>
            <a:r>
              <a:rPr lang="zh-CN" altLang="en-US" dirty="0"/>
              <a:t>和</a:t>
            </a:r>
            <a:r>
              <a:rPr lang="en-US" altLang="zh-CN" dirty="0"/>
              <a:t>108</a:t>
            </a:r>
            <a:r>
              <a:rPr lang="zh-CN" altLang="en-US" dirty="0"/>
              <a:t>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4181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2001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9864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4774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6728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430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1696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7119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69614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90903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6156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297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777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56231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240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342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0597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005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87056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3636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4145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6107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780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还有磁力计测算加速度无法测量的水平方向的偏航角</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598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278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555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747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012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91FB3-A2AB-A30F-28D9-8DC2F130B4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FA473B-71DE-B0EE-B467-633ED0BA8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3C3363-5B65-000F-C5BD-DB183A5EF7AA}"/>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5" name="页脚占位符 4">
            <a:extLst>
              <a:ext uri="{FF2B5EF4-FFF2-40B4-BE49-F238E27FC236}">
                <a16:creationId xmlns:a16="http://schemas.microsoft.com/office/drawing/2014/main" id="{E60A06BC-0846-905B-DE60-06AEAF7EEB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BD0F2A-2A1C-F510-5E7C-8BF1983B2DE9}"/>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179094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7C91A-F2BA-B2A9-CD7A-40BE407146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819CBD-B321-91D6-996F-4BDA974DF6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458B16-2943-D79D-76A8-018038E71FEA}"/>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5" name="页脚占位符 4">
            <a:extLst>
              <a:ext uri="{FF2B5EF4-FFF2-40B4-BE49-F238E27FC236}">
                <a16:creationId xmlns:a16="http://schemas.microsoft.com/office/drawing/2014/main" id="{BC3EC8F0-4DF3-774C-0317-E67978D492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C8AA44-551A-60DE-C5F8-A9E56129A70C}"/>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242072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49E3C3-2B7C-1C2A-939C-F0BEE65654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3CD206-2AB5-5B9B-3B8D-3EE5BE9F957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A73FB5-63D3-84E7-4321-891008C0B2D4}"/>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5" name="页脚占位符 4">
            <a:extLst>
              <a:ext uri="{FF2B5EF4-FFF2-40B4-BE49-F238E27FC236}">
                <a16:creationId xmlns:a16="http://schemas.microsoft.com/office/drawing/2014/main" id="{001E2DB9-DAC7-C132-BFFE-5271587874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988AF7-DE3D-ECCC-FF55-336413A360F9}"/>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2053147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54581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90796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4055937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069383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3345875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80849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14751042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20904578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BB842-E4C4-1B7A-67C6-BEAE790DF8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C5A528-DB9E-99BB-2E3F-00B656A347C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832CA3-E3D8-67D4-3EE8-ADDA3E9156A3}"/>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5" name="页脚占位符 4">
            <a:extLst>
              <a:ext uri="{FF2B5EF4-FFF2-40B4-BE49-F238E27FC236}">
                <a16:creationId xmlns:a16="http://schemas.microsoft.com/office/drawing/2014/main" id="{F3F63D5D-F127-EB69-37D8-F88123ED4C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641BF-4FFE-D28A-406A-DC2BC9944D87}"/>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1591872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244771260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51870505"/>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393862946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2892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5188318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181362774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74459846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276504864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58000161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110923696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27F7B-CE61-1B5B-18D4-4A13B8E4FA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8A909-D9F6-2ACF-FED4-ED38A9247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6DEF450-D390-E538-A855-693BF94A35AC}"/>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5" name="页脚占位符 4">
            <a:extLst>
              <a:ext uri="{FF2B5EF4-FFF2-40B4-BE49-F238E27FC236}">
                <a16:creationId xmlns:a16="http://schemas.microsoft.com/office/drawing/2014/main" id="{EF1F2F4F-F23C-A73C-A32C-B838E0C290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934F7E-1EC7-2F9A-7974-7DFBAE3A0898}"/>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473212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51942591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348440031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FEDF4-463B-AD77-7FAD-D180CDD244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424682-C78F-C547-49B2-BA8C922763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89EB9A-7A53-82BC-9791-6E8716DB024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4A5AE49-D162-1AC1-61F6-AECAEFF4EC7F}"/>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6" name="页脚占位符 5">
            <a:extLst>
              <a:ext uri="{FF2B5EF4-FFF2-40B4-BE49-F238E27FC236}">
                <a16:creationId xmlns:a16="http://schemas.microsoft.com/office/drawing/2014/main" id="{58965D4A-CBA7-482C-2C9B-1DE78D0266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3A92F0-AC12-1357-B2D6-E35235763FFB}"/>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32563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88D35-5E45-A85A-B1DC-5C2133938DB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485AEA8-7F7A-329C-6708-5ADF6EC552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6AFFCC-0763-C5BA-89F6-7646403252D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A79890E-FDF5-F608-1DD3-FFC347CB0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7DC86BC-6BF1-BCB2-D87F-9D4E7DFCEB6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CDA8E7-A120-5F00-5DB5-F3970412A70B}"/>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8" name="页脚占位符 7">
            <a:extLst>
              <a:ext uri="{FF2B5EF4-FFF2-40B4-BE49-F238E27FC236}">
                <a16:creationId xmlns:a16="http://schemas.microsoft.com/office/drawing/2014/main" id="{82DDF12E-C5B0-2246-36F2-0AFBC690F2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4213E93-5696-12DF-E652-199DF057DD26}"/>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135954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8D44C-4508-DAC1-68A4-025DA3CF47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E09D2E-5978-5EF5-978F-D81707604992}"/>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4" name="页脚占位符 3">
            <a:extLst>
              <a:ext uri="{FF2B5EF4-FFF2-40B4-BE49-F238E27FC236}">
                <a16:creationId xmlns:a16="http://schemas.microsoft.com/office/drawing/2014/main" id="{4542889C-5052-3255-67C1-02F5361957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7EEDC69-2DEB-0CCB-6668-489CF7520CD4}"/>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7222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3AF62B3-9907-F6CA-D72A-11CFA18972A2}"/>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3" name="页脚占位符 2">
            <a:extLst>
              <a:ext uri="{FF2B5EF4-FFF2-40B4-BE49-F238E27FC236}">
                <a16:creationId xmlns:a16="http://schemas.microsoft.com/office/drawing/2014/main" id="{B5A38E13-6D0E-5825-7FA6-71DAD7F9D40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D33F72A-0EE6-2728-F8E5-C950A96F93A2}"/>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122604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61FC4-A894-7736-39BC-10CA439702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2B62B8A-16A3-F645-B23D-89344015D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AC8920A-BD25-BB85-88EB-51272A453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E8F3D5-F792-3610-F90F-6ACC641CEA18}"/>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6" name="页脚占位符 5">
            <a:extLst>
              <a:ext uri="{FF2B5EF4-FFF2-40B4-BE49-F238E27FC236}">
                <a16:creationId xmlns:a16="http://schemas.microsoft.com/office/drawing/2014/main" id="{5EB76A17-7E5C-28F5-555A-B9D8039389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08744D-A167-A1F8-8C1A-6735951D0E5F}"/>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2855179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14FFF-0E21-AA55-22C2-8405056565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28830E-BC76-EA44-43A2-909C6F3C12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C73D739-1703-5D65-C11B-E14E340E8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FF3DFF-6699-4BD5-8EC6-0C39A1BAEC2A}"/>
              </a:ext>
            </a:extLst>
          </p:cNvPr>
          <p:cNvSpPr>
            <a:spLocks noGrp="1"/>
          </p:cNvSpPr>
          <p:nvPr>
            <p:ph type="dt" sz="half" idx="10"/>
          </p:nvPr>
        </p:nvSpPr>
        <p:spPr/>
        <p:txBody>
          <a:bodyPr/>
          <a:lstStyle/>
          <a:p>
            <a:fld id="{23B294A1-464E-4229-8CC2-3BF6777B4564}" type="datetimeFigureOut">
              <a:rPr lang="zh-CN" altLang="en-US" smtClean="0"/>
              <a:t>2022/12/13</a:t>
            </a:fld>
            <a:endParaRPr lang="zh-CN" altLang="en-US"/>
          </a:p>
        </p:txBody>
      </p:sp>
      <p:sp>
        <p:nvSpPr>
          <p:cNvPr id="6" name="页脚占位符 5">
            <a:extLst>
              <a:ext uri="{FF2B5EF4-FFF2-40B4-BE49-F238E27FC236}">
                <a16:creationId xmlns:a16="http://schemas.microsoft.com/office/drawing/2014/main" id="{EA7F3E7C-98ED-6764-AE56-B1360B2996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2BE3CF-D42A-951D-7342-EC41DE7A01C6}"/>
              </a:ext>
            </a:extLst>
          </p:cNvPr>
          <p:cNvSpPr>
            <a:spLocks noGrp="1"/>
          </p:cNvSpPr>
          <p:nvPr>
            <p:ph type="sldNum" sz="quarter" idx="12"/>
          </p:nvPr>
        </p:nvSpPr>
        <p:spPr/>
        <p:txBody>
          <a:body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1864319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72F419F-C584-092F-FB05-FD455431FD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9C6F93D-BD71-8DC4-2D81-19E1AC7AD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A0BE66-E2CC-EE60-4749-FACC4CBE3F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294A1-464E-4229-8CC2-3BF6777B4564}" type="datetimeFigureOut">
              <a:rPr lang="zh-CN" altLang="en-US" smtClean="0"/>
              <a:t>2022/12/13</a:t>
            </a:fld>
            <a:endParaRPr lang="zh-CN" altLang="en-US"/>
          </a:p>
        </p:txBody>
      </p:sp>
      <p:sp>
        <p:nvSpPr>
          <p:cNvPr id="5" name="页脚占位符 4">
            <a:extLst>
              <a:ext uri="{FF2B5EF4-FFF2-40B4-BE49-F238E27FC236}">
                <a16:creationId xmlns:a16="http://schemas.microsoft.com/office/drawing/2014/main" id="{F8A701FA-7968-5789-66DA-70410C80B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15FC87-6AB1-CF9A-14BE-AB3D39804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0DF764-70AB-4CE6-A606-80E0F8727C2E}" type="slidenum">
              <a:rPr lang="zh-CN" altLang="en-US" smtClean="0"/>
              <a:t>‹#›</a:t>
            </a:fld>
            <a:endParaRPr lang="zh-CN" altLang="en-US"/>
          </a:p>
        </p:txBody>
      </p:sp>
    </p:spTree>
    <p:extLst>
      <p:ext uri="{BB962C8B-B14F-4D97-AF65-F5344CB8AC3E}">
        <p14:creationId xmlns:p14="http://schemas.microsoft.com/office/powerpoint/2010/main" val="3908668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8790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customXml" Target="../ink/ink14.xml"/><Relationship Id="rId5" Type="http://schemas.openxmlformats.org/officeDocument/2006/relationships/image" Target="../media/image20.png"/><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5.xml"/><Relationship Id="rId7"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customXml" Target="../ink/ink16.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22.jpeg"/><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8.xml"/><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19.xml"/><Relationship Id="rId7" Type="http://schemas.openxmlformats.org/officeDocument/2006/relationships/customXml" Target="../ink/ink20.xm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customXml" Target="../ink/ink21.xml"/></Relationships>
</file>

<file path=ppt/slides/_rels/slide2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customXml" Target="../ink/ink23.xml"/><Relationship Id="rId7"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customXml" Target="../ink/ink24.xml"/><Relationship Id="rId5" Type="http://schemas.openxmlformats.org/officeDocument/2006/relationships/image" Target="../media/image29.jpeg"/><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13.emf"/></Relationships>
</file>

<file path=ppt/slides/_rels/slide3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13.emf"/></Relationships>
</file>

<file path=ppt/slides/_rels/slide3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3" Type="http://schemas.openxmlformats.org/officeDocument/2006/relationships/customXml" Target="../ink/ink30.xml"/><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13.emf"/></Relationships>
</file>

<file path=ppt/slides/_rels/slide3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5.jpeg"/><Relationship Id="rId5" Type="http://schemas.openxmlformats.org/officeDocument/2006/relationships/image" Target="../media/image5.emf"/><Relationship Id="rId4" Type="http://schemas.openxmlformats.org/officeDocument/2006/relationships/customXml" Target="../ink/ink1.xml"/><Relationship Id="rId9"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42.png"/><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41.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3.emf"/></Relationships>
</file>

<file path=ppt/slides/_rels/slide42.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43.png"/><Relationship Id="rId4" Type="http://schemas.openxmlformats.org/officeDocument/2006/relationships/image" Target="../media/image13.e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44.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13.emf"/></Relationships>
</file>

<file path=ppt/slides/_rels/slide45.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3.emf"/></Relationships>
</file>

<file path=ppt/slides/_rels/slide46.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13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emf"/><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2.emf"/><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a:extLst>
              <a:ext uri="{FF2B5EF4-FFF2-40B4-BE49-F238E27FC236}">
                <a16:creationId xmlns:a16="http://schemas.microsoft.com/office/drawing/2014/main" id="{57341E98-FBB2-47D4-B914-C87E22A4D7DF}"/>
              </a:ext>
            </a:extLst>
          </p:cNvPr>
          <p:cNvGrpSpPr/>
          <p:nvPr/>
        </p:nvGrpSpPr>
        <p:grpSpPr>
          <a:xfrm>
            <a:off x="2859464" y="200010"/>
            <a:ext cx="6473072" cy="6457980"/>
            <a:chOff x="2105799" y="20055838"/>
            <a:chExt cx="6748090" cy="6732363"/>
          </a:xfrm>
          <a:solidFill>
            <a:schemeClr val="bg1">
              <a:lumMod val="85000"/>
              <a:alpha val="20000"/>
            </a:schemeClr>
          </a:solidFill>
        </p:grpSpPr>
        <p:sp>
          <p:nvSpPr>
            <p:cNvPr id="96" name="Freeform 8">
              <a:extLst>
                <a:ext uri="{FF2B5EF4-FFF2-40B4-BE49-F238E27FC236}">
                  <a16:creationId xmlns:a16="http://schemas.microsoft.com/office/drawing/2014/main" id="{845AF4B8-F922-4B76-B139-48226B1D53D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42">
              <a:extLst>
                <a:ext uri="{FF2B5EF4-FFF2-40B4-BE49-F238E27FC236}">
                  <a16:creationId xmlns:a16="http://schemas.microsoft.com/office/drawing/2014/main" id="{8D7FCC36-F4DE-480E-81CC-C48087A6C85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43">
              <a:extLst>
                <a:ext uri="{FF2B5EF4-FFF2-40B4-BE49-F238E27FC236}">
                  <a16:creationId xmlns:a16="http://schemas.microsoft.com/office/drawing/2014/main" id="{72D139BB-106B-498E-9FEE-57C571863668}"/>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44">
              <a:extLst>
                <a:ext uri="{FF2B5EF4-FFF2-40B4-BE49-F238E27FC236}">
                  <a16:creationId xmlns:a16="http://schemas.microsoft.com/office/drawing/2014/main" id="{D26A916E-F489-4128-B772-0982745A47E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45">
              <a:extLst>
                <a:ext uri="{FF2B5EF4-FFF2-40B4-BE49-F238E27FC236}">
                  <a16:creationId xmlns:a16="http://schemas.microsoft.com/office/drawing/2014/main" id="{49451BD8-D903-452C-A6CD-F63232B4ACD8}"/>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46">
              <a:extLst>
                <a:ext uri="{FF2B5EF4-FFF2-40B4-BE49-F238E27FC236}">
                  <a16:creationId xmlns:a16="http://schemas.microsoft.com/office/drawing/2014/main" id="{E5168901-9049-4CA0-9CE3-887010888E6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47">
              <a:extLst>
                <a:ext uri="{FF2B5EF4-FFF2-40B4-BE49-F238E27FC236}">
                  <a16:creationId xmlns:a16="http://schemas.microsoft.com/office/drawing/2014/main" id="{53561175-D002-4783-9840-F56B41708809}"/>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48">
              <a:extLst>
                <a:ext uri="{FF2B5EF4-FFF2-40B4-BE49-F238E27FC236}">
                  <a16:creationId xmlns:a16="http://schemas.microsoft.com/office/drawing/2014/main" id="{9FB2F583-1DF9-4401-A99A-E9E4824C94F5}"/>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49">
              <a:extLst>
                <a:ext uri="{FF2B5EF4-FFF2-40B4-BE49-F238E27FC236}">
                  <a16:creationId xmlns:a16="http://schemas.microsoft.com/office/drawing/2014/main" id="{6DFEF39A-F93D-43B4-B31D-4E638C5FFC8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50">
              <a:extLst>
                <a:ext uri="{FF2B5EF4-FFF2-40B4-BE49-F238E27FC236}">
                  <a16:creationId xmlns:a16="http://schemas.microsoft.com/office/drawing/2014/main" id="{278DD5FA-1FE6-4D5E-8DCE-0103475949B7}"/>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51">
              <a:extLst>
                <a:ext uri="{FF2B5EF4-FFF2-40B4-BE49-F238E27FC236}">
                  <a16:creationId xmlns:a16="http://schemas.microsoft.com/office/drawing/2014/main" id="{D3C921E8-4251-4C17-BEE3-136B0690F8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52">
              <a:extLst>
                <a:ext uri="{FF2B5EF4-FFF2-40B4-BE49-F238E27FC236}">
                  <a16:creationId xmlns:a16="http://schemas.microsoft.com/office/drawing/2014/main" id="{77D437FA-BD0F-472B-9194-68384EF00117}"/>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53">
              <a:extLst>
                <a:ext uri="{FF2B5EF4-FFF2-40B4-BE49-F238E27FC236}">
                  <a16:creationId xmlns:a16="http://schemas.microsoft.com/office/drawing/2014/main" id="{7D18F729-92C0-4CB7-99F9-1A0AB58A831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54">
              <a:extLst>
                <a:ext uri="{FF2B5EF4-FFF2-40B4-BE49-F238E27FC236}">
                  <a16:creationId xmlns:a16="http://schemas.microsoft.com/office/drawing/2014/main" id="{064D61CF-916D-4A97-9C68-82A7DCE80B9A}"/>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0" name="Freeform 55">
              <a:extLst>
                <a:ext uri="{FF2B5EF4-FFF2-40B4-BE49-F238E27FC236}">
                  <a16:creationId xmlns:a16="http://schemas.microsoft.com/office/drawing/2014/main" id="{35EDBE61-634C-48CC-BA70-ADD856AA3464}"/>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56">
              <a:extLst>
                <a:ext uri="{FF2B5EF4-FFF2-40B4-BE49-F238E27FC236}">
                  <a16:creationId xmlns:a16="http://schemas.microsoft.com/office/drawing/2014/main" id="{9B2C6BB2-5ED1-4766-8A72-991C8B3D36F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57">
              <a:extLst>
                <a:ext uri="{FF2B5EF4-FFF2-40B4-BE49-F238E27FC236}">
                  <a16:creationId xmlns:a16="http://schemas.microsoft.com/office/drawing/2014/main" id="{23FD3981-92AA-42E4-A7C5-696BA4649D6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3" name="Freeform 58">
              <a:extLst>
                <a:ext uri="{FF2B5EF4-FFF2-40B4-BE49-F238E27FC236}">
                  <a16:creationId xmlns:a16="http://schemas.microsoft.com/office/drawing/2014/main" id="{B771AA4D-441C-4E16-9DDC-A8EA689605C7}"/>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4" name="Freeform 59">
              <a:extLst>
                <a:ext uri="{FF2B5EF4-FFF2-40B4-BE49-F238E27FC236}">
                  <a16:creationId xmlns:a16="http://schemas.microsoft.com/office/drawing/2014/main" id="{3211B9ED-2DFB-4805-9F3E-DBCF54D03C7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5" name="Freeform 60">
              <a:extLst>
                <a:ext uri="{FF2B5EF4-FFF2-40B4-BE49-F238E27FC236}">
                  <a16:creationId xmlns:a16="http://schemas.microsoft.com/office/drawing/2014/main" id="{6D02B86D-BAD2-4B3D-8BB9-4C74EF7B2DA5}"/>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6" name="Freeform 61">
              <a:extLst>
                <a:ext uri="{FF2B5EF4-FFF2-40B4-BE49-F238E27FC236}">
                  <a16:creationId xmlns:a16="http://schemas.microsoft.com/office/drawing/2014/main" id="{5B31C31F-FC0E-44D8-865F-F5B4F229C8F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7" name="Freeform 62">
              <a:extLst>
                <a:ext uri="{FF2B5EF4-FFF2-40B4-BE49-F238E27FC236}">
                  <a16:creationId xmlns:a16="http://schemas.microsoft.com/office/drawing/2014/main" id="{899B417D-6A43-439E-A388-E2A0067C74E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8" name="Freeform 71">
              <a:extLst>
                <a:ext uri="{FF2B5EF4-FFF2-40B4-BE49-F238E27FC236}">
                  <a16:creationId xmlns:a16="http://schemas.microsoft.com/office/drawing/2014/main" id="{D2593419-C644-4FEF-8E0E-1EE67BE4015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9" name="组合 118">
            <a:extLst>
              <a:ext uri="{FF2B5EF4-FFF2-40B4-BE49-F238E27FC236}">
                <a16:creationId xmlns:a16="http://schemas.microsoft.com/office/drawing/2014/main" id="{5BE1C036-7063-49D5-A9CB-7FD9A78CBE0D}"/>
              </a:ext>
            </a:extLst>
          </p:cNvPr>
          <p:cNvGrpSpPr/>
          <p:nvPr/>
        </p:nvGrpSpPr>
        <p:grpSpPr>
          <a:xfrm>
            <a:off x="5371741" y="435580"/>
            <a:ext cx="1448518" cy="1445140"/>
            <a:chOff x="2105799" y="20055838"/>
            <a:chExt cx="6748090" cy="6732363"/>
          </a:xfrm>
          <a:solidFill>
            <a:schemeClr val="accent1"/>
          </a:solidFill>
        </p:grpSpPr>
        <p:sp>
          <p:nvSpPr>
            <p:cNvPr id="120" name="Freeform 8">
              <a:extLst>
                <a:ext uri="{FF2B5EF4-FFF2-40B4-BE49-F238E27FC236}">
                  <a16:creationId xmlns:a16="http://schemas.microsoft.com/office/drawing/2014/main" id="{5D7F61A4-848B-4B7E-BC8E-0DF4388B8C7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Freeform 42">
              <a:extLst>
                <a:ext uri="{FF2B5EF4-FFF2-40B4-BE49-F238E27FC236}">
                  <a16:creationId xmlns:a16="http://schemas.microsoft.com/office/drawing/2014/main" id="{F9F4CDAE-5153-41D0-AD86-DD8F023C2388}"/>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Freeform 43">
              <a:extLst>
                <a:ext uri="{FF2B5EF4-FFF2-40B4-BE49-F238E27FC236}">
                  <a16:creationId xmlns:a16="http://schemas.microsoft.com/office/drawing/2014/main" id="{2AFFDAD2-0B4D-443A-AB02-00A137DAABCC}"/>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Freeform 44">
              <a:extLst>
                <a:ext uri="{FF2B5EF4-FFF2-40B4-BE49-F238E27FC236}">
                  <a16:creationId xmlns:a16="http://schemas.microsoft.com/office/drawing/2014/main" id="{F3BF8299-AD85-4C2E-8133-758991248DF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45">
              <a:extLst>
                <a:ext uri="{FF2B5EF4-FFF2-40B4-BE49-F238E27FC236}">
                  <a16:creationId xmlns:a16="http://schemas.microsoft.com/office/drawing/2014/main" id="{07873B75-FFCA-4B3E-924D-750F2A9654E2}"/>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46">
              <a:extLst>
                <a:ext uri="{FF2B5EF4-FFF2-40B4-BE49-F238E27FC236}">
                  <a16:creationId xmlns:a16="http://schemas.microsoft.com/office/drawing/2014/main" id="{9676D2BF-E233-44FB-A86A-86D6BD58FA7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6" name="Freeform 47">
              <a:extLst>
                <a:ext uri="{FF2B5EF4-FFF2-40B4-BE49-F238E27FC236}">
                  <a16:creationId xmlns:a16="http://schemas.microsoft.com/office/drawing/2014/main" id="{D4496711-0B7D-4688-B6B7-2E6B1B5FFE8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48">
              <a:extLst>
                <a:ext uri="{FF2B5EF4-FFF2-40B4-BE49-F238E27FC236}">
                  <a16:creationId xmlns:a16="http://schemas.microsoft.com/office/drawing/2014/main" id="{358E5579-EF93-4865-AAAB-002167D6346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49">
              <a:extLst>
                <a:ext uri="{FF2B5EF4-FFF2-40B4-BE49-F238E27FC236}">
                  <a16:creationId xmlns:a16="http://schemas.microsoft.com/office/drawing/2014/main" id="{F4D93792-EE3C-47A2-96D7-CABDA20FAC7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50">
              <a:extLst>
                <a:ext uri="{FF2B5EF4-FFF2-40B4-BE49-F238E27FC236}">
                  <a16:creationId xmlns:a16="http://schemas.microsoft.com/office/drawing/2014/main" id="{8FC47C96-ACE4-49C4-8F22-114862BA3A1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0" name="Freeform 51">
              <a:extLst>
                <a:ext uri="{FF2B5EF4-FFF2-40B4-BE49-F238E27FC236}">
                  <a16:creationId xmlns:a16="http://schemas.microsoft.com/office/drawing/2014/main" id="{BB6D90D0-6DDA-4560-A325-5669E8CFC17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1" name="Freeform 52">
              <a:extLst>
                <a:ext uri="{FF2B5EF4-FFF2-40B4-BE49-F238E27FC236}">
                  <a16:creationId xmlns:a16="http://schemas.microsoft.com/office/drawing/2014/main" id="{E95F2251-DB9D-4730-A262-205B2D5C96B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2" name="Freeform 53">
              <a:extLst>
                <a:ext uri="{FF2B5EF4-FFF2-40B4-BE49-F238E27FC236}">
                  <a16:creationId xmlns:a16="http://schemas.microsoft.com/office/drawing/2014/main" id="{CC11A9FC-335F-426C-AF21-C9195BF25C9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3" name="Freeform 54">
              <a:extLst>
                <a:ext uri="{FF2B5EF4-FFF2-40B4-BE49-F238E27FC236}">
                  <a16:creationId xmlns:a16="http://schemas.microsoft.com/office/drawing/2014/main" id="{ADD21EDB-5EE1-4872-8403-1619A1DD687A}"/>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4" name="Freeform 55">
              <a:extLst>
                <a:ext uri="{FF2B5EF4-FFF2-40B4-BE49-F238E27FC236}">
                  <a16:creationId xmlns:a16="http://schemas.microsoft.com/office/drawing/2014/main" id="{45924DAE-19A7-4B2E-B734-48E505BE219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5" name="Freeform 56">
              <a:extLst>
                <a:ext uri="{FF2B5EF4-FFF2-40B4-BE49-F238E27FC236}">
                  <a16:creationId xmlns:a16="http://schemas.microsoft.com/office/drawing/2014/main" id="{5EF3D58B-FB47-44F6-899B-391D67257B4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6" name="Freeform 57">
              <a:extLst>
                <a:ext uri="{FF2B5EF4-FFF2-40B4-BE49-F238E27FC236}">
                  <a16:creationId xmlns:a16="http://schemas.microsoft.com/office/drawing/2014/main" id="{35968DBE-09A6-4BEF-AC61-2BAE1EF1726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7" name="Freeform 58">
              <a:extLst>
                <a:ext uri="{FF2B5EF4-FFF2-40B4-BE49-F238E27FC236}">
                  <a16:creationId xmlns:a16="http://schemas.microsoft.com/office/drawing/2014/main" id="{2CC6E5A4-9130-46F3-8CFE-A37526E60723}"/>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8" name="Freeform 59">
              <a:extLst>
                <a:ext uri="{FF2B5EF4-FFF2-40B4-BE49-F238E27FC236}">
                  <a16:creationId xmlns:a16="http://schemas.microsoft.com/office/drawing/2014/main" id="{422F6570-BD72-4264-B652-F631E27F8144}"/>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9" name="Freeform 60">
              <a:extLst>
                <a:ext uri="{FF2B5EF4-FFF2-40B4-BE49-F238E27FC236}">
                  <a16:creationId xmlns:a16="http://schemas.microsoft.com/office/drawing/2014/main" id="{30E0906B-77F1-4C67-9EC7-E65C17D32873}"/>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0" name="Freeform 61">
              <a:extLst>
                <a:ext uri="{FF2B5EF4-FFF2-40B4-BE49-F238E27FC236}">
                  <a16:creationId xmlns:a16="http://schemas.microsoft.com/office/drawing/2014/main" id="{981F60D1-C608-4D13-B87D-46A7B8FBDDB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1" name="Freeform 62">
              <a:extLst>
                <a:ext uri="{FF2B5EF4-FFF2-40B4-BE49-F238E27FC236}">
                  <a16:creationId xmlns:a16="http://schemas.microsoft.com/office/drawing/2014/main" id="{AEA21B60-E6B3-425E-AB13-4419AB35F0C7}"/>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2" name="Freeform 71">
              <a:extLst>
                <a:ext uri="{FF2B5EF4-FFF2-40B4-BE49-F238E27FC236}">
                  <a16:creationId xmlns:a16="http://schemas.microsoft.com/office/drawing/2014/main" id="{BE3B06CF-28A5-4CBF-B386-4F8935500D85}"/>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43" name="矩形 142">
            <a:extLst>
              <a:ext uri="{FF2B5EF4-FFF2-40B4-BE49-F238E27FC236}">
                <a16:creationId xmlns:a16="http://schemas.microsoft.com/office/drawing/2014/main" id="{61600BDB-F083-4BB4-8B07-28248A07F8C4}"/>
              </a:ext>
            </a:extLst>
          </p:cNvPr>
          <p:cNvSpPr/>
          <p:nvPr/>
        </p:nvSpPr>
        <p:spPr>
          <a:xfrm>
            <a:off x="1114269" y="2335250"/>
            <a:ext cx="9963463" cy="1501758"/>
          </a:xfrm>
          <a:prstGeom prst="rect">
            <a:avLst/>
          </a:prstGeom>
          <a:effectLst>
            <a:outerShdw blurRad="63500" sx="102000" sy="102000" algn="ctr" rotWithShape="0">
              <a:prstClr val="black">
                <a:alpha val="40000"/>
              </a:prstClr>
            </a:outerShdw>
          </a:effectLst>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机器学习在数据分析预测中的应用之</a:t>
            </a:r>
            <a:endParaRPr kumimoji="0" lang="en-US" altLang="zh-CN" sz="40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4000" b="1" spc="3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人类行为分类</a:t>
            </a:r>
            <a:endParaRPr kumimoji="0" lang="en-US" altLang="zh-CN" sz="40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52137184-4125-4FC1-A3BB-781C3AFFCC28}"/>
              </a:ext>
            </a:extLst>
          </p:cNvPr>
          <p:cNvSpPr/>
          <p:nvPr/>
        </p:nvSpPr>
        <p:spPr>
          <a:xfrm>
            <a:off x="1684377" y="3883388"/>
            <a:ext cx="887764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Human Activity Classification Using Machine Learning</a:t>
            </a:r>
            <a:endParaRPr kumimoji="0" lang="zh-CN" altLang="en-US" sz="20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8" name="文本框 147">
            <a:extLst>
              <a:ext uri="{FF2B5EF4-FFF2-40B4-BE49-F238E27FC236}">
                <a16:creationId xmlns:a16="http://schemas.microsoft.com/office/drawing/2014/main" id="{00102ADB-CB18-494E-9865-0131762FA625}"/>
              </a:ext>
            </a:extLst>
          </p:cNvPr>
          <p:cNvSpPr txBox="1"/>
          <p:nvPr/>
        </p:nvSpPr>
        <p:spPr>
          <a:xfrm>
            <a:off x="4396033" y="6109993"/>
            <a:ext cx="3399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2022</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年</a:t>
            </a: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12</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月</a:t>
            </a: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7</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日</a:t>
            </a:r>
          </a:p>
        </p:txBody>
      </p:sp>
      <p:grpSp>
        <p:nvGrpSpPr>
          <p:cNvPr id="6" name="组合 5">
            <a:extLst>
              <a:ext uri="{FF2B5EF4-FFF2-40B4-BE49-F238E27FC236}">
                <a16:creationId xmlns:a16="http://schemas.microsoft.com/office/drawing/2014/main" id="{530EE0FD-F2BE-465C-A1A7-D41CC7968DD4}"/>
              </a:ext>
            </a:extLst>
          </p:cNvPr>
          <p:cNvGrpSpPr/>
          <p:nvPr/>
        </p:nvGrpSpPr>
        <p:grpSpPr>
          <a:xfrm>
            <a:off x="2106891" y="6288048"/>
            <a:ext cx="7978219" cy="0"/>
            <a:chOff x="2158738" y="6288048"/>
            <a:chExt cx="7978219" cy="0"/>
          </a:xfrm>
        </p:grpSpPr>
        <p:cxnSp>
          <p:nvCxnSpPr>
            <p:cNvPr id="5" name="直接连接符 4">
              <a:extLst>
                <a:ext uri="{FF2B5EF4-FFF2-40B4-BE49-F238E27FC236}">
                  <a16:creationId xmlns:a16="http://schemas.microsoft.com/office/drawing/2014/main" id="{6F54F93F-5601-4216-BE96-C9A5F9199058}"/>
                </a:ext>
              </a:extLst>
            </p:cNvPr>
            <p:cNvCxnSpPr/>
            <p:nvPr/>
          </p:nvCxnSpPr>
          <p:spPr>
            <a:xfrm>
              <a:off x="2158738" y="6288048"/>
              <a:ext cx="22372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直接连接符 148">
              <a:extLst>
                <a:ext uri="{FF2B5EF4-FFF2-40B4-BE49-F238E27FC236}">
                  <a16:creationId xmlns:a16="http://schemas.microsoft.com/office/drawing/2014/main" id="{92F7C4DB-3604-482F-8A00-01D49F89C94F}"/>
                </a:ext>
              </a:extLst>
            </p:cNvPr>
            <p:cNvCxnSpPr/>
            <p:nvPr/>
          </p:nvCxnSpPr>
          <p:spPr>
            <a:xfrm>
              <a:off x="7899662" y="6288048"/>
              <a:ext cx="2237295" cy="0"/>
            </a:xfrm>
            <a:prstGeom prst="line">
              <a:avLst/>
            </a:prstGeom>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3323206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Overview</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1026" name="Picture 2">
            <a:extLst>
              <a:ext uri="{FF2B5EF4-FFF2-40B4-BE49-F238E27FC236}">
                <a16:creationId xmlns:a16="http://schemas.microsoft.com/office/drawing/2014/main" id="{549D3079-67BA-47B1-8B1B-C3EECE969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137" y="1198240"/>
            <a:ext cx="8467725" cy="51720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EDABB3F-2D5E-4C58-BA15-A91355A35806}"/>
              </a:ext>
            </a:extLst>
          </p:cNvPr>
          <p:cNvSpPr txBox="1"/>
          <p:nvPr/>
        </p:nvSpPr>
        <p:spPr>
          <a:xfrm>
            <a:off x="4278847" y="6396144"/>
            <a:ext cx="3634303" cy="369332"/>
          </a:xfrm>
          <a:prstGeom prst="rect">
            <a:avLst/>
          </a:prstGeom>
          <a:noFill/>
        </p:spPr>
        <p:txBody>
          <a:bodyPr wrap="square" rtlCol="0">
            <a:spAutoFit/>
          </a:bodyPr>
          <a:lstStyle/>
          <a:p>
            <a:pPr algn="ctr"/>
            <a:r>
              <a:rPr lang="en-US" altLang="zh-CN" dirty="0"/>
              <a:t>1942872 rows × 55 columns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985917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Overview</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2050" name="Picture 2">
            <a:extLst>
              <a:ext uri="{FF2B5EF4-FFF2-40B4-BE49-F238E27FC236}">
                <a16:creationId xmlns:a16="http://schemas.microsoft.com/office/drawing/2014/main" id="{8BFD1259-7CA2-42CD-B117-D27723049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09595"/>
            <a:ext cx="12192000" cy="46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5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处理数据缺失值</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cxnSp>
        <p:nvCxnSpPr>
          <p:cNvPr id="8" name="直接连接符 7">
            <a:extLst>
              <a:ext uri="{FF2B5EF4-FFF2-40B4-BE49-F238E27FC236}">
                <a16:creationId xmlns:a16="http://schemas.microsoft.com/office/drawing/2014/main" id="{FCA6AF42-877F-44B9-A63D-8EE57F61CEF2}"/>
              </a:ext>
            </a:extLst>
          </p:cNvPr>
          <p:cNvCxnSpPr>
            <a:cxnSpLocks/>
            <a:endCxn id="21" idx="3"/>
          </p:cNvCxnSpPr>
          <p:nvPr/>
        </p:nvCxnSpPr>
        <p:spPr>
          <a:xfrm flipV="1">
            <a:off x="1449158" y="5219493"/>
            <a:ext cx="9478847" cy="1404"/>
          </a:xfrm>
          <a:prstGeom prst="line">
            <a:avLst/>
          </a:prstGeom>
          <a:ln w="38100">
            <a:gradFill flip="none" rotWithShape="1">
              <a:gsLst>
                <a:gs pos="82000">
                  <a:srgbClr val="9A0001"/>
                </a:gs>
                <a:gs pos="21000">
                  <a:srgbClr val="9A0001"/>
                </a:gs>
                <a:gs pos="0">
                  <a:schemeClr val="accent1">
                    <a:alpha val="0"/>
                  </a:schemeClr>
                </a:gs>
                <a:gs pos="52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8858EAF2-B8D3-4B25-A84B-C53B0186A21E}"/>
              </a:ext>
            </a:extLst>
          </p:cNvPr>
          <p:cNvSpPr/>
          <p:nvPr/>
        </p:nvSpPr>
        <p:spPr>
          <a:xfrm rot="5400000">
            <a:off x="6000838" y="5142157"/>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椭圆 10">
            <a:extLst>
              <a:ext uri="{FF2B5EF4-FFF2-40B4-BE49-F238E27FC236}">
                <a16:creationId xmlns:a16="http://schemas.microsoft.com/office/drawing/2014/main" id="{E2A9AB2C-DC2D-4AA3-ABF1-F98A37DF07FC}"/>
              </a:ext>
            </a:extLst>
          </p:cNvPr>
          <p:cNvSpPr/>
          <p:nvPr/>
        </p:nvSpPr>
        <p:spPr>
          <a:xfrm rot="5400000">
            <a:off x="3476632" y="5142157"/>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椭圆 11">
            <a:extLst>
              <a:ext uri="{FF2B5EF4-FFF2-40B4-BE49-F238E27FC236}">
                <a16:creationId xmlns:a16="http://schemas.microsoft.com/office/drawing/2014/main" id="{7C025C2F-C0F0-4740-82B7-41365B6D6E29}"/>
              </a:ext>
            </a:extLst>
          </p:cNvPr>
          <p:cNvSpPr/>
          <p:nvPr/>
        </p:nvSpPr>
        <p:spPr>
          <a:xfrm rot="5400000">
            <a:off x="8525044" y="5142157"/>
            <a:ext cx="163830" cy="1638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D56B5425-038D-4819-B62D-250CA7C0FB3F}"/>
              </a:ext>
            </a:extLst>
          </p:cNvPr>
          <p:cNvSpPr txBox="1"/>
          <p:nvPr/>
        </p:nvSpPr>
        <p:spPr>
          <a:xfrm>
            <a:off x="3040618" y="4749083"/>
            <a:ext cx="10358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NAN</a:t>
            </a:r>
            <a:endParaRPr kumimoji="0" lang="zh-CN" altLang="en-US" sz="12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等腰三角形 20">
            <a:extLst>
              <a:ext uri="{FF2B5EF4-FFF2-40B4-BE49-F238E27FC236}">
                <a16:creationId xmlns:a16="http://schemas.microsoft.com/office/drawing/2014/main" id="{EA96A71B-AE1E-49B9-94AE-143FC7637306}"/>
              </a:ext>
            </a:extLst>
          </p:cNvPr>
          <p:cNvSpPr/>
          <p:nvPr/>
        </p:nvSpPr>
        <p:spPr>
          <a:xfrm rot="5400000">
            <a:off x="10912965" y="5125494"/>
            <a:ext cx="218078" cy="18799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文本框 21">
            <a:extLst>
              <a:ext uri="{FF2B5EF4-FFF2-40B4-BE49-F238E27FC236}">
                <a16:creationId xmlns:a16="http://schemas.microsoft.com/office/drawing/2014/main" id="{2C853332-4DE0-47BD-8773-06700B1B08D4}"/>
              </a:ext>
            </a:extLst>
          </p:cNvPr>
          <p:cNvSpPr txBox="1"/>
          <p:nvPr/>
        </p:nvSpPr>
        <p:spPr>
          <a:xfrm>
            <a:off x="8001226" y="4730822"/>
            <a:ext cx="15810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NAN    …</a:t>
            </a:r>
            <a:endParaRPr kumimoji="0" lang="zh-CN" altLang="en-US" sz="12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文本框 22">
            <a:extLst>
              <a:ext uri="{FF2B5EF4-FFF2-40B4-BE49-F238E27FC236}">
                <a16:creationId xmlns:a16="http://schemas.microsoft.com/office/drawing/2014/main" id="{FE4CC631-E609-40AB-B1ED-B83C9ED422F9}"/>
              </a:ext>
            </a:extLst>
          </p:cNvPr>
          <p:cNvSpPr txBox="1"/>
          <p:nvPr/>
        </p:nvSpPr>
        <p:spPr>
          <a:xfrm>
            <a:off x="5564824" y="4746962"/>
            <a:ext cx="10358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NAN</a:t>
            </a:r>
            <a:endParaRPr kumimoji="0" lang="zh-CN" altLang="en-US" sz="12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4419DE2C-E2FF-465C-A78E-C2A51D5F3394}"/>
              </a:ext>
            </a:extLst>
          </p:cNvPr>
          <p:cNvSpPr txBox="1"/>
          <p:nvPr/>
        </p:nvSpPr>
        <p:spPr>
          <a:xfrm>
            <a:off x="10353738" y="5494889"/>
            <a:ext cx="13365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Time tamp</a:t>
            </a:r>
            <a:endParaRPr kumimoji="0" lang="zh-CN" altLang="en-US"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文本框 24">
            <a:extLst>
              <a:ext uri="{FF2B5EF4-FFF2-40B4-BE49-F238E27FC236}">
                <a16:creationId xmlns:a16="http://schemas.microsoft.com/office/drawing/2014/main" id="{4B9326B9-5666-4979-9556-9C18202AC0A6}"/>
              </a:ext>
            </a:extLst>
          </p:cNvPr>
          <p:cNvSpPr txBox="1"/>
          <p:nvPr/>
        </p:nvSpPr>
        <p:spPr>
          <a:xfrm>
            <a:off x="3737225" y="4755611"/>
            <a:ext cx="21668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000000">
                    <a:lumMod val="85000"/>
                    <a:lumOff val="15000"/>
                  </a:srgbClr>
                </a:solidFill>
                <a:latin typeface="Arial" panose="020B0604020202020204" pitchFamily="34" charset="0"/>
                <a:ea typeface="Microsoft YaHei" panose="020B0503020204020204" pitchFamily="34" charset="-122"/>
                <a:cs typeface="+mn-ea"/>
                <a:sym typeface="Arial" panose="020B0604020202020204" pitchFamily="34" charset="0"/>
              </a:rPr>
              <a:t>….     </a:t>
            </a: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DATA     .…</a:t>
            </a:r>
            <a:endParaRPr kumimoji="0" lang="zh-CN" altLang="en-US" sz="12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文本框 25">
            <a:extLst>
              <a:ext uri="{FF2B5EF4-FFF2-40B4-BE49-F238E27FC236}">
                <a16:creationId xmlns:a16="http://schemas.microsoft.com/office/drawing/2014/main" id="{58A8322A-5DAD-4582-94D9-7C4B23AE2635}"/>
              </a:ext>
            </a:extLst>
          </p:cNvPr>
          <p:cNvSpPr txBox="1"/>
          <p:nvPr/>
        </p:nvSpPr>
        <p:spPr>
          <a:xfrm>
            <a:off x="6221195" y="4738313"/>
            <a:ext cx="21668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000000">
                    <a:lumMod val="85000"/>
                    <a:lumOff val="15000"/>
                  </a:srgbClr>
                </a:solidFill>
                <a:latin typeface="Arial" panose="020B0604020202020204" pitchFamily="34" charset="0"/>
                <a:ea typeface="Microsoft YaHei" panose="020B0503020204020204" pitchFamily="34" charset="-122"/>
                <a:cs typeface="+mn-ea"/>
                <a:sym typeface="Arial" panose="020B0604020202020204" pitchFamily="34" charset="0"/>
              </a:rPr>
              <a:t> ….    </a:t>
            </a: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DATA    .…</a:t>
            </a:r>
            <a:endParaRPr kumimoji="0" lang="zh-CN" altLang="en-US" sz="12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文本框 26">
            <a:extLst>
              <a:ext uri="{FF2B5EF4-FFF2-40B4-BE49-F238E27FC236}">
                <a16:creationId xmlns:a16="http://schemas.microsoft.com/office/drawing/2014/main" id="{DFA65645-EB1A-418E-9026-C11091DCFA3D}"/>
              </a:ext>
            </a:extLst>
          </p:cNvPr>
          <p:cNvSpPr txBox="1"/>
          <p:nvPr/>
        </p:nvSpPr>
        <p:spPr>
          <a:xfrm>
            <a:off x="1957193" y="4738313"/>
            <a:ext cx="13276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DATA   </a:t>
            </a:r>
            <a:r>
              <a:rPr lang="en-US" altLang="zh-CN" sz="1600" b="1" dirty="0">
                <a:solidFill>
                  <a:srgbClr val="000000">
                    <a:lumMod val="85000"/>
                    <a:lumOff val="15000"/>
                  </a:srgbClr>
                </a:solidFill>
                <a:latin typeface="Arial" panose="020B0604020202020204" pitchFamily="34" charset="0"/>
                <a:ea typeface="Microsoft YaHei" panose="020B0503020204020204" pitchFamily="34" charset="-122"/>
                <a:cs typeface="+mn-ea"/>
                <a:sym typeface="Arial" panose="020B0604020202020204" pitchFamily="34" charset="0"/>
              </a:rPr>
              <a:t>…</a:t>
            </a:r>
            <a:endParaRPr kumimoji="0" lang="zh-CN" altLang="en-US" sz="12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Rectangle 2">
            <a:extLst>
              <a:ext uri="{FF2B5EF4-FFF2-40B4-BE49-F238E27FC236}">
                <a16:creationId xmlns:a16="http://schemas.microsoft.com/office/drawing/2014/main" id="{3C482392-E9DC-48F8-9C47-E68920EC86A9}"/>
              </a:ext>
            </a:extLst>
          </p:cNvPr>
          <p:cNvSpPr>
            <a:spLocks noChangeArrowheads="1"/>
          </p:cNvSpPr>
          <p:nvPr/>
        </p:nvSpPr>
        <p:spPr bwMode="auto">
          <a:xfrm>
            <a:off x="1148048" y="1535230"/>
            <a:ext cx="4273606"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heart_rate 406205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hand_temperature 2729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hand_3D_acceleration_16_x 2729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hand_3D_acceleration_16_y 2729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hand_3D_acceleration_16_z 2729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hand_3D_acceleration_6_x 2729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hand_3D_acceleration_6_y 2729 </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hand_3D_acceleration_6_z 2729</a:t>
            </a:r>
            <a:endPar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30" name="图片 29">
            <a:extLst>
              <a:ext uri="{FF2B5EF4-FFF2-40B4-BE49-F238E27FC236}">
                <a16:creationId xmlns:a16="http://schemas.microsoft.com/office/drawing/2014/main" id="{87298683-6857-441E-A82B-ADB6D94E6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224" y="1104359"/>
            <a:ext cx="4853023" cy="3014685"/>
          </a:xfrm>
          <a:prstGeom prst="rect">
            <a:avLst/>
          </a:prstGeom>
        </p:spPr>
      </p:pic>
      <p:sp>
        <p:nvSpPr>
          <p:cNvPr id="31" name="矩形 30">
            <a:extLst>
              <a:ext uri="{FF2B5EF4-FFF2-40B4-BE49-F238E27FC236}">
                <a16:creationId xmlns:a16="http://schemas.microsoft.com/office/drawing/2014/main" id="{7B0131DD-B4B3-4986-97A6-EE0F2BC7D2A2}"/>
              </a:ext>
            </a:extLst>
          </p:cNvPr>
          <p:cNvSpPr/>
          <p:nvPr/>
        </p:nvSpPr>
        <p:spPr>
          <a:xfrm>
            <a:off x="2156460" y="5907457"/>
            <a:ext cx="7879080" cy="369332"/>
          </a:xfrm>
          <a:prstGeom prst="rect">
            <a:avLst/>
          </a:prstGeom>
        </p:spPr>
        <p:txBody>
          <a:bodyPr wrap="none">
            <a:spAutoFit/>
          </a:bodyPr>
          <a:lstStyle/>
          <a:p>
            <a:r>
              <a:rPr lang="zh-CN" altLang="en-US" dirty="0"/>
              <a:t>依据随时间而变的人体数据变化规律，使用线性填充interpolate()填补缺失值</a:t>
            </a:r>
          </a:p>
        </p:txBody>
      </p:sp>
    </p:spTree>
    <p:extLst>
      <p:ext uri="{BB962C8B-B14F-4D97-AF65-F5344CB8AC3E}">
        <p14:creationId xmlns:p14="http://schemas.microsoft.com/office/powerpoint/2010/main" val="3325492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异常值分析</a:t>
            </a:r>
            <a:r>
              <a:rPr lang="en-US" altLang="zh-CN" dirty="0">
                <a:sym typeface="Arial" panose="020B0604020202020204" pitchFamily="34" charset="0"/>
              </a:rPr>
              <a:t>——heart rate</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15364" name="Picture 4">
            <a:extLst>
              <a:ext uri="{FF2B5EF4-FFF2-40B4-BE49-F238E27FC236}">
                <a16:creationId xmlns:a16="http://schemas.microsoft.com/office/drawing/2014/main" id="{DD208349-50FD-4D45-8115-7DD39643B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37" y="1541807"/>
            <a:ext cx="10448925"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49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异常值分析</a:t>
            </a:r>
            <a:r>
              <a:rPr lang="en-US" altLang="zh-CN" dirty="0">
                <a:sym typeface="Arial" panose="020B0604020202020204" pitchFamily="34" charset="0"/>
              </a:rPr>
              <a:t>——hand_3D_acceleration_16_y</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17410" name="Picture 2">
            <a:extLst>
              <a:ext uri="{FF2B5EF4-FFF2-40B4-BE49-F238E27FC236}">
                <a16:creationId xmlns:a16="http://schemas.microsoft.com/office/drawing/2014/main" id="{FF850B50-58F6-408D-91D1-FE5E585B8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5" y="1483465"/>
            <a:ext cx="1030605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50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传感器数据</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12290" name="Picture 2">
            <a:extLst>
              <a:ext uri="{FF2B5EF4-FFF2-40B4-BE49-F238E27FC236}">
                <a16:creationId xmlns:a16="http://schemas.microsoft.com/office/drawing/2014/main" id="{F94C4527-9B93-4E53-8E06-C884C193D4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960" y="973221"/>
            <a:ext cx="7864080" cy="5884779"/>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8CAE8C7F-62FD-4FE8-8FE6-E0EE78DA4B21}"/>
              </a:ext>
            </a:extLst>
          </p:cNvPr>
          <p:cNvSpPr/>
          <p:nvPr/>
        </p:nvSpPr>
        <p:spPr>
          <a:xfrm>
            <a:off x="5102003" y="1939460"/>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79CF15-8C58-4E00-81FF-F7434245A9A2}"/>
              </a:ext>
            </a:extLst>
          </p:cNvPr>
          <p:cNvSpPr/>
          <p:nvPr/>
        </p:nvSpPr>
        <p:spPr>
          <a:xfrm>
            <a:off x="2592742" y="3915610"/>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2791665-198E-47F3-A352-0E81E6B07A1E}"/>
              </a:ext>
            </a:extLst>
          </p:cNvPr>
          <p:cNvSpPr/>
          <p:nvPr/>
        </p:nvSpPr>
        <p:spPr>
          <a:xfrm>
            <a:off x="5102003" y="3883577"/>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D5814C7-2341-4E09-85D9-A1C6072540DE}"/>
              </a:ext>
            </a:extLst>
          </p:cNvPr>
          <p:cNvSpPr/>
          <p:nvPr/>
        </p:nvSpPr>
        <p:spPr>
          <a:xfrm>
            <a:off x="2592742" y="5884779"/>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674DC45-6DDE-4634-9C73-31DF4E50107D}"/>
              </a:ext>
            </a:extLst>
          </p:cNvPr>
          <p:cNvSpPr/>
          <p:nvPr/>
        </p:nvSpPr>
        <p:spPr>
          <a:xfrm>
            <a:off x="5102003" y="5643075"/>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FFE220C-1FBC-4402-8AA8-6DE06056E1BC}"/>
              </a:ext>
            </a:extLst>
          </p:cNvPr>
          <p:cNvSpPr/>
          <p:nvPr/>
        </p:nvSpPr>
        <p:spPr>
          <a:xfrm>
            <a:off x="7605440" y="3650609"/>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5F2E0C3-8814-41B5-9DF5-B5C3D73C163D}"/>
              </a:ext>
            </a:extLst>
          </p:cNvPr>
          <p:cNvSpPr/>
          <p:nvPr/>
        </p:nvSpPr>
        <p:spPr>
          <a:xfrm>
            <a:off x="2700489" y="1618527"/>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CD6B845-E522-E846-0010-E8B459B8248B}"/>
              </a:ext>
            </a:extLst>
          </p:cNvPr>
          <p:cNvSpPr/>
          <p:nvPr/>
        </p:nvSpPr>
        <p:spPr>
          <a:xfrm>
            <a:off x="3606577" y="1939460"/>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5EAEFD-0D8E-8FA0-1E4E-4141DFBBD0EC}"/>
              </a:ext>
            </a:extLst>
          </p:cNvPr>
          <p:cNvSpPr/>
          <p:nvPr/>
        </p:nvSpPr>
        <p:spPr>
          <a:xfrm>
            <a:off x="6489681" y="1928129"/>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0EB7456-C75D-451B-D61D-AB704DECF4CD}"/>
              </a:ext>
            </a:extLst>
          </p:cNvPr>
          <p:cNvSpPr/>
          <p:nvPr/>
        </p:nvSpPr>
        <p:spPr>
          <a:xfrm>
            <a:off x="3822072" y="3915610"/>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FB6722F-3B62-0189-0C20-ACCCA7AC8C56}"/>
              </a:ext>
            </a:extLst>
          </p:cNvPr>
          <p:cNvSpPr/>
          <p:nvPr/>
        </p:nvSpPr>
        <p:spPr>
          <a:xfrm>
            <a:off x="9167156" y="3882304"/>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8E3213-257A-199B-1E9C-F32312ABCC8F}"/>
              </a:ext>
            </a:extLst>
          </p:cNvPr>
          <p:cNvSpPr/>
          <p:nvPr/>
        </p:nvSpPr>
        <p:spPr>
          <a:xfrm>
            <a:off x="4545280" y="5873920"/>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3AB31EB-BA5F-7806-29CD-8C5B0F8E06D5}"/>
              </a:ext>
            </a:extLst>
          </p:cNvPr>
          <p:cNvSpPr/>
          <p:nvPr/>
        </p:nvSpPr>
        <p:spPr>
          <a:xfrm>
            <a:off x="6404453" y="5880860"/>
            <a:ext cx="215495" cy="2271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70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4" grpId="0" animBg="1"/>
      <p:bldP spid="15"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传感器数据</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11266" name="Picture 2">
            <a:extLst>
              <a:ext uri="{FF2B5EF4-FFF2-40B4-BE49-F238E27FC236}">
                <a16:creationId xmlns:a16="http://schemas.microsoft.com/office/drawing/2014/main" id="{6E81B629-18E1-4B5A-8863-E41F13F83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627" y="861087"/>
            <a:ext cx="7839730" cy="586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77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分段</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26" name="矩形 25">
            <a:extLst>
              <a:ext uri="{FF2B5EF4-FFF2-40B4-BE49-F238E27FC236}">
                <a16:creationId xmlns:a16="http://schemas.microsoft.com/office/drawing/2014/main" id="{917C3985-DFEA-4C43-B93A-9179D60CDBB2}"/>
              </a:ext>
            </a:extLst>
          </p:cNvPr>
          <p:cNvSpPr/>
          <p:nvPr/>
        </p:nvSpPr>
        <p:spPr>
          <a:xfrm>
            <a:off x="4677318" y="5980207"/>
            <a:ext cx="3113353" cy="369332"/>
          </a:xfrm>
          <a:prstGeom prst="rect">
            <a:avLst/>
          </a:prstGeom>
        </p:spPr>
        <p:txBody>
          <a:bodyPr wrap="none">
            <a:spAutoFit/>
          </a:bodyPr>
          <a:lstStyle/>
          <a:p>
            <a:r>
              <a:rPr lang="en-US" altLang="zh-CN" dirty="0">
                <a:solidFill>
                  <a:srgbClr val="000000"/>
                </a:solidFill>
                <a:latin typeface="Helvetica Neue"/>
              </a:rPr>
              <a:t>1942872 rows × 55 columns</a:t>
            </a:r>
            <a:endParaRPr lang="zh-CN" altLang="en-US" dirty="0"/>
          </a:p>
        </p:txBody>
      </p:sp>
      <p:pic>
        <p:nvPicPr>
          <p:cNvPr id="11" name="图片 10">
            <a:extLst>
              <a:ext uri="{FF2B5EF4-FFF2-40B4-BE49-F238E27FC236}">
                <a16:creationId xmlns:a16="http://schemas.microsoft.com/office/drawing/2014/main" id="{681C34AF-002B-6D50-B4DA-AB764F0B1CF9}"/>
              </a:ext>
            </a:extLst>
          </p:cNvPr>
          <p:cNvPicPr>
            <a:picLocks noChangeAspect="1"/>
          </p:cNvPicPr>
          <p:nvPr/>
        </p:nvPicPr>
        <p:blipFill>
          <a:blip r:embed="rId5"/>
          <a:stretch>
            <a:fillRect/>
          </a:stretch>
        </p:blipFill>
        <p:spPr>
          <a:xfrm>
            <a:off x="9754" y="1113538"/>
            <a:ext cx="12192000" cy="4351178"/>
          </a:xfrm>
          <a:prstGeom prst="rect">
            <a:avLst/>
          </a:prstGeom>
        </p:spPr>
      </p:pic>
    </p:spTree>
    <p:extLst>
      <p:ext uri="{BB962C8B-B14F-4D97-AF65-F5344CB8AC3E}">
        <p14:creationId xmlns:p14="http://schemas.microsoft.com/office/powerpoint/2010/main" val="335378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86EFED4-BE68-44D9-9230-9F1D98CA04AB}"/>
              </a:ext>
            </a:extLst>
          </p:cNvPr>
          <p:cNvSpPr>
            <a:spLocks noGrp="1"/>
          </p:cNvSpPr>
          <p:nvPr>
            <p:ph type="title"/>
          </p:nvPr>
        </p:nvSpPr>
        <p:spPr/>
        <p:txBody>
          <a:bodyPr/>
          <a:lstStyle/>
          <a:p>
            <a:r>
              <a:rPr lang="en-US" altLang="zh-CN" dirty="0">
                <a:sym typeface="Arial" panose="020B0604020202020204" pitchFamily="34" charset="0"/>
              </a:rPr>
              <a:t>Normalization</a:t>
            </a:r>
            <a:endParaRPr lang="zh-CN" altLang="en-US" dirty="0">
              <a:sym typeface="Arial" panose="020B0604020202020204" pitchFamily="34" charset="0"/>
            </a:endParaRPr>
          </a:p>
        </p:txBody>
      </p:sp>
      <p:sp>
        <p:nvSpPr>
          <p:cNvPr id="12" name="文本占位符 11">
            <a:extLst>
              <a:ext uri="{FF2B5EF4-FFF2-40B4-BE49-F238E27FC236}">
                <a16:creationId xmlns:a16="http://schemas.microsoft.com/office/drawing/2014/main" id="{37C6C00A-0B59-4CAE-B359-F3DE6CBB8454}"/>
              </a:ext>
            </a:extLst>
          </p:cNvPr>
          <p:cNvSpPr>
            <a:spLocks noGrp="1"/>
          </p:cNvSpPr>
          <p:nvPr>
            <p:ph type="body" sz="quarter" idx="10"/>
          </p:nvPr>
        </p:nvSpPr>
        <p:spPr/>
        <p:txBody>
          <a:bodyPr/>
          <a:lstStyle/>
          <a:p>
            <a:endParaRPr lang="zh-CN" altLang="en-US"/>
          </a:p>
        </p:txBody>
      </p:sp>
      <p:pic>
        <p:nvPicPr>
          <p:cNvPr id="19" name="图片 18">
            <a:extLst>
              <a:ext uri="{FF2B5EF4-FFF2-40B4-BE49-F238E27FC236}">
                <a16:creationId xmlns:a16="http://schemas.microsoft.com/office/drawing/2014/main" id="{7359604F-C8C9-4501-91C9-64DDDD5F7E03}"/>
              </a:ext>
            </a:extLst>
          </p:cNvPr>
          <p:cNvPicPr>
            <a:picLocks noChangeAspect="1"/>
          </p:cNvPicPr>
          <p:nvPr/>
        </p:nvPicPr>
        <p:blipFill rotWithShape="1">
          <a:blip r:embed="rId3"/>
          <a:srcRect t="13599" b="321"/>
          <a:stretch/>
        </p:blipFill>
        <p:spPr>
          <a:xfrm>
            <a:off x="0" y="980129"/>
            <a:ext cx="12192000" cy="2889882"/>
          </a:xfrm>
          <a:prstGeom prst="rect">
            <a:avLst/>
          </a:prstGeom>
        </p:spPr>
      </p:pic>
      <p:sp>
        <p:nvSpPr>
          <p:cNvPr id="20" name="矩形 19">
            <a:extLst>
              <a:ext uri="{FF2B5EF4-FFF2-40B4-BE49-F238E27FC236}">
                <a16:creationId xmlns:a16="http://schemas.microsoft.com/office/drawing/2014/main" id="{2CBEF465-EF1C-4A5A-AFF7-8E24545EA389}"/>
              </a:ext>
            </a:extLst>
          </p:cNvPr>
          <p:cNvSpPr/>
          <p:nvPr/>
        </p:nvSpPr>
        <p:spPr>
          <a:xfrm>
            <a:off x="0" y="972840"/>
            <a:ext cx="12192000" cy="2897170"/>
          </a:xfrm>
          <a:prstGeom prst="rect">
            <a:avLst/>
          </a:prstGeom>
          <a:gradFill>
            <a:gsLst>
              <a:gs pos="0">
                <a:srgbClr val="9A0001">
                  <a:alpha val="40000"/>
                </a:srgbClr>
              </a:gs>
              <a:gs pos="100000">
                <a:srgbClr val="9A0001">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23" name="组合 22">
            <a:extLst>
              <a:ext uri="{FF2B5EF4-FFF2-40B4-BE49-F238E27FC236}">
                <a16:creationId xmlns:a16="http://schemas.microsoft.com/office/drawing/2014/main" id="{00859FDA-BDB2-4D42-8433-92E7CE813543}"/>
              </a:ext>
            </a:extLst>
          </p:cNvPr>
          <p:cNvGrpSpPr/>
          <p:nvPr/>
        </p:nvGrpSpPr>
        <p:grpSpPr>
          <a:xfrm>
            <a:off x="861062" y="2920421"/>
            <a:ext cx="10469877" cy="3264927"/>
            <a:chOff x="1087122" y="2794000"/>
            <a:chExt cx="10469877" cy="3264927"/>
          </a:xfrm>
        </p:grpSpPr>
        <p:sp>
          <p:nvSpPr>
            <p:cNvPr id="5" name="矩形: 圆角 4">
              <a:extLst>
                <a:ext uri="{FF2B5EF4-FFF2-40B4-BE49-F238E27FC236}">
                  <a16:creationId xmlns:a16="http://schemas.microsoft.com/office/drawing/2014/main" id="{673A309F-6F87-4D7A-B69E-231C617F26B4}"/>
                </a:ext>
              </a:extLst>
            </p:cNvPr>
            <p:cNvSpPr/>
            <p:nvPr/>
          </p:nvSpPr>
          <p:spPr>
            <a:xfrm>
              <a:off x="1087122"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矩形: 圆角 20">
              <a:extLst>
                <a:ext uri="{FF2B5EF4-FFF2-40B4-BE49-F238E27FC236}">
                  <a16:creationId xmlns:a16="http://schemas.microsoft.com/office/drawing/2014/main" id="{B700CF63-6699-432E-80B9-2BC5A61CBB6C}"/>
                </a:ext>
              </a:extLst>
            </p:cNvPr>
            <p:cNvSpPr/>
            <p:nvPr/>
          </p:nvSpPr>
          <p:spPr>
            <a:xfrm>
              <a:off x="4762502"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矩形: 圆角 21">
              <a:extLst>
                <a:ext uri="{FF2B5EF4-FFF2-40B4-BE49-F238E27FC236}">
                  <a16:creationId xmlns:a16="http://schemas.microsoft.com/office/drawing/2014/main" id="{2E113127-D9E6-45E1-9056-7936744D5719}"/>
                </a:ext>
              </a:extLst>
            </p:cNvPr>
            <p:cNvSpPr/>
            <p:nvPr/>
          </p:nvSpPr>
          <p:spPr>
            <a:xfrm>
              <a:off x="8437881"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24" name="Freeform 113">
            <a:extLst>
              <a:ext uri="{FF2B5EF4-FFF2-40B4-BE49-F238E27FC236}">
                <a16:creationId xmlns:a16="http://schemas.microsoft.com/office/drawing/2014/main" id="{29C27AA3-DE95-4EBA-80D8-CF0FBBB1E151}"/>
              </a:ext>
            </a:extLst>
          </p:cNvPr>
          <p:cNvSpPr>
            <a:spLocks noChangeArrowheads="1"/>
          </p:cNvSpPr>
          <p:nvPr/>
        </p:nvSpPr>
        <p:spPr bwMode="auto">
          <a:xfrm>
            <a:off x="9576817" y="3302659"/>
            <a:ext cx="389126" cy="426676"/>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115">
            <a:extLst>
              <a:ext uri="{FF2B5EF4-FFF2-40B4-BE49-F238E27FC236}">
                <a16:creationId xmlns:a16="http://schemas.microsoft.com/office/drawing/2014/main" id="{B5E55211-CF4A-47A8-B4BB-7D1CAD3035F3}"/>
              </a:ext>
            </a:extLst>
          </p:cNvPr>
          <p:cNvSpPr>
            <a:spLocks noChangeArrowheads="1"/>
          </p:cNvSpPr>
          <p:nvPr/>
        </p:nvSpPr>
        <p:spPr bwMode="auto">
          <a:xfrm>
            <a:off x="2172823" y="3292604"/>
            <a:ext cx="438511" cy="436731"/>
          </a:xfrm>
          <a:custGeom>
            <a:avLst/>
            <a:gdLst>
              <a:gd name="connsiteX0" fmla="*/ 0 w 608344"/>
              <a:gd name="connsiteY0" fmla="*/ 537850 h 605875"/>
              <a:gd name="connsiteX1" fmla="*/ 608344 w 608344"/>
              <a:gd name="connsiteY1" fmla="*/ 537850 h 605875"/>
              <a:gd name="connsiteX2" fmla="*/ 608344 w 608344"/>
              <a:gd name="connsiteY2" fmla="*/ 605875 h 605875"/>
              <a:gd name="connsiteX3" fmla="*/ 0 w 608344"/>
              <a:gd name="connsiteY3" fmla="*/ 605875 h 605875"/>
              <a:gd name="connsiteX4" fmla="*/ 25404 w 608344"/>
              <a:gd name="connsiteY4" fmla="*/ 377807 h 605875"/>
              <a:gd name="connsiteX5" fmla="*/ 195114 w 608344"/>
              <a:gd name="connsiteY5" fmla="*/ 377807 h 605875"/>
              <a:gd name="connsiteX6" fmla="*/ 195114 w 608344"/>
              <a:gd name="connsiteY6" fmla="*/ 510258 h 605875"/>
              <a:gd name="connsiteX7" fmla="*/ 25404 w 608344"/>
              <a:gd name="connsiteY7" fmla="*/ 510258 h 605875"/>
              <a:gd name="connsiteX8" fmla="*/ 219317 w 608344"/>
              <a:gd name="connsiteY8" fmla="*/ 262927 h 605875"/>
              <a:gd name="connsiteX9" fmla="*/ 389027 w 608344"/>
              <a:gd name="connsiteY9" fmla="*/ 262927 h 605875"/>
              <a:gd name="connsiteX10" fmla="*/ 389027 w 608344"/>
              <a:gd name="connsiteY10" fmla="*/ 510259 h 605875"/>
              <a:gd name="connsiteX11" fmla="*/ 219317 w 608344"/>
              <a:gd name="connsiteY11" fmla="*/ 510259 h 605875"/>
              <a:gd name="connsiteX12" fmla="*/ 412313 w 608344"/>
              <a:gd name="connsiteY12" fmla="*/ 133369 h 605875"/>
              <a:gd name="connsiteX13" fmla="*/ 582093 w 608344"/>
              <a:gd name="connsiteY13" fmla="*/ 133369 h 605875"/>
              <a:gd name="connsiteX14" fmla="*/ 582093 w 608344"/>
              <a:gd name="connsiteY14" fmla="*/ 510259 h 605875"/>
              <a:gd name="connsiteX15" fmla="*/ 412313 w 608344"/>
              <a:gd name="connsiteY15" fmla="*/ 510259 h 605875"/>
              <a:gd name="connsiteX16" fmla="*/ 463479 w 608344"/>
              <a:gd name="connsiteY16" fmla="*/ 0 h 605875"/>
              <a:gd name="connsiteX17" fmla="*/ 554150 w 608344"/>
              <a:gd name="connsiteY17" fmla="*/ 52977 h 605875"/>
              <a:gd name="connsiteX18" fmla="*/ 462928 w 608344"/>
              <a:gd name="connsiteY18" fmla="*/ 104963 h 605875"/>
              <a:gd name="connsiteX19" fmla="*/ 463038 w 608344"/>
              <a:gd name="connsiteY19" fmla="*/ 73574 h 605875"/>
              <a:gd name="connsiteX20" fmla="*/ 360565 w 608344"/>
              <a:gd name="connsiteY20" fmla="*/ 73023 h 605875"/>
              <a:gd name="connsiteX21" fmla="*/ 359462 w 608344"/>
              <a:gd name="connsiteY21" fmla="*/ 192195 h 605875"/>
              <a:gd name="connsiteX22" fmla="*/ 183305 w 608344"/>
              <a:gd name="connsiteY22" fmla="*/ 192195 h 605875"/>
              <a:gd name="connsiteX23" fmla="*/ 183305 w 608344"/>
              <a:gd name="connsiteY23" fmla="*/ 320508 h 605875"/>
              <a:gd name="connsiteX24" fmla="*/ 51160 w 608344"/>
              <a:gd name="connsiteY24" fmla="*/ 320508 h 605875"/>
              <a:gd name="connsiteX25" fmla="*/ 51160 w 608344"/>
              <a:gd name="connsiteY25" fmla="*/ 278435 h 605875"/>
              <a:gd name="connsiteX26" fmla="*/ 141058 w 608344"/>
              <a:gd name="connsiteY26" fmla="*/ 278435 h 605875"/>
              <a:gd name="connsiteX27" fmla="*/ 141058 w 608344"/>
              <a:gd name="connsiteY27" fmla="*/ 150121 h 605875"/>
              <a:gd name="connsiteX28" fmla="*/ 317656 w 608344"/>
              <a:gd name="connsiteY28" fmla="*/ 150121 h 605875"/>
              <a:gd name="connsiteX29" fmla="*/ 318760 w 608344"/>
              <a:gd name="connsiteY29" fmla="*/ 30729 h 605875"/>
              <a:gd name="connsiteX30" fmla="*/ 463259 w 608344"/>
              <a:gd name="connsiteY30" fmla="*/ 31500 h 6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605875">
                <a:moveTo>
                  <a:pt x="0" y="537850"/>
                </a:moveTo>
                <a:lnTo>
                  <a:pt x="608344" y="537850"/>
                </a:lnTo>
                <a:lnTo>
                  <a:pt x="608344" y="605875"/>
                </a:lnTo>
                <a:lnTo>
                  <a:pt x="0" y="605875"/>
                </a:lnTo>
                <a:close/>
                <a:moveTo>
                  <a:pt x="25404" y="377807"/>
                </a:moveTo>
                <a:lnTo>
                  <a:pt x="195114" y="377807"/>
                </a:lnTo>
                <a:lnTo>
                  <a:pt x="195114" y="510258"/>
                </a:lnTo>
                <a:lnTo>
                  <a:pt x="25404" y="510258"/>
                </a:lnTo>
                <a:close/>
                <a:moveTo>
                  <a:pt x="219317" y="262927"/>
                </a:moveTo>
                <a:lnTo>
                  <a:pt x="389027" y="262927"/>
                </a:lnTo>
                <a:lnTo>
                  <a:pt x="389027" y="510259"/>
                </a:lnTo>
                <a:lnTo>
                  <a:pt x="219317" y="510259"/>
                </a:lnTo>
                <a:close/>
                <a:moveTo>
                  <a:pt x="412313" y="133369"/>
                </a:moveTo>
                <a:lnTo>
                  <a:pt x="582093" y="133369"/>
                </a:lnTo>
                <a:lnTo>
                  <a:pt x="582093" y="510259"/>
                </a:lnTo>
                <a:lnTo>
                  <a:pt x="412313" y="510259"/>
                </a:lnTo>
                <a:close/>
                <a:moveTo>
                  <a:pt x="463479" y="0"/>
                </a:moveTo>
                <a:lnTo>
                  <a:pt x="554150" y="52977"/>
                </a:lnTo>
                <a:lnTo>
                  <a:pt x="462928" y="104963"/>
                </a:lnTo>
                <a:lnTo>
                  <a:pt x="463038" y="73574"/>
                </a:lnTo>
                <a:lnTo>
                  <a:pt x="360565" y="73023"/>
                </a:lnTo>
                <a:lnTo>
                  <a:pt x="359462" y="192195"/>
                </a:lnTo>
                <a:lnTo>
                  <a:pt x="183305" y="192195"/>
                </a:lnTo>
                <a:lnTo>
                  <a:pt x="183305" y="320508"/>
                </a:lnTo>
                <a:lnTo>
                  <a:pt x="51160" y="320508"/>
                </a:lnTo>
                <a:lnTo>
                  <a:pt x="51160" y="278435"/>
                </a:lnTo>
                <a:lnTo>
                  <a:pt x="141058" y="278435"/>
                </a:lnTo>
                <a:lnTo>
                  <a:pt x="141058" y="150121"/>
                </a:lnTo>
                <a:lnTo>
                  <a:pt x="317656" y="150121"/>
                </a:lnTo>
                <a:lnTo>
                  <a:pt x="318760" y="30729"/>
                </a:lnTo>
                <a:lnTo>
                  <a:pt x="463259" y="31500"/>
                </a:ln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
            <a:extLst>
              <a:ext uri="{FF2B5EF4-FFF2-40B4-BE49-F238E27FC236}">
                <a16:creationId xmlns:a16="http://schemas.microsoft.com/office/drawing/2014/main" id="{3E362CB6-0D5C-457A-A099-9368F1ED085B}"/>
              </a:ext>
            </a:extLst>
          </p:cNvPr>
          <p:cNvSpPr>
            <a:spLocks noChangeArrowheads="1"/>
          </p:cNvSpPr>
          <p:nvPr/>
        </p:nvSpPr>
        <p:spPr bwMode="auto">
          <a:xfrm>
            <a:off x="5863847" y="3355132"/>
            <a:ext cx="464306" cy="374203"/>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6A6B77F0-BE93-4914-990C-DB007EAE605A}"/>
              </a:ext>
            </a:extLst>
          </p:cNvPr>
          <p:cNvSpPr txBox="1"/>
          <p:nvPr/>
        </p:nvSpPr>
        <p:spPr>
          <a:xfrm>
            <a:off x="973691" y="3981763"/>
            <a:ext cx="2893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StandardScaler</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文本框 26">
            <a:extLst>
              <a:ext uri="{FF2B5EF4-FFF2-40B4-BE49-F238E27FC236}">
                <a16:creationId xmlns:a16="http://schemas.microsoft.com/office/drawing/2014/main" id="{9D680160-6FE0-4EF6-84FD-3FD0465FE34E}"/>
              </a:ext>
            </a:extLst>
          </p:cNvPr>
          <p:cNvSpPr txBox="1"/>
          <p:nvPr/>
        </p:nvSpPr>
        <p:spPr>
          <a:xfrm>
            <a:off x="4649069" y="3981763"/>
            <a:ext cx="2893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MinMaxScaler</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文本框 27">
            <a:extLst>
              <a:ext uri="{FF2B5EF4-FFF2-40B4-BE49-F238E27FC236}">
                <a16:creationId xmlns:a16="http://schemas.microsoft.com/office/drawing/2014/main" id="{65D45F2B-51D8-40F4-8993-6752B2F24ACE}"/>
              </a:ext>
            </a:extLst>
          </p:cNvPr>
          <p:cNvSpPr txBox="1"/>
          <p:nvPr/>
        </p:nvSpPr>
        <p:spPr>
          <a:xfrm>
            <a:off x="8437079" y="3981763"/>
            <a:ext cx="2893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rgbClr val="4D4D4D"/>
                </a:solidFill>
                <a:effectLst/>
                <a:latin typeface="-apple-system"/>
                <a:ea typeface="微软雅黑" panose="020B0503020204020204" pitchFamily="34" charset="-122"/>
                <a:cs typeface="微软雅黑" panose="020B0503020204020204" pitchFamily="34" charset="-122"/>
              </a:rPr>
              <a:t>Yeo-Johnson Transform</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矩形 29">
            <a:extLst>
              <a:ext uri="{FF2B5EF4-FFF2-40B4-BE49-F238E27FC236}">
                <a16:creationId xmlns:a16="http://schemas.microsoft.com/office/drawing/2014/main" id="{DE4FC99E-4E2C-4AF9-A381-1B8A28092445}"/>
              </a:ext>
            </a:extLst>
          </p:cNvPr>
          <p:cNvSpPr/>
          <p:nvPr/>
        </p:nvSpPr>
        <p:spPr>
          <a:xfrm>
            <a:off x="1118524" y="4455467"/>
            <a:ext cx="2556857" cy="1021883"/>
          </a:xfrm>
          <a:prstGeom prst="rect">
            <a:avLst/>
          </a:prstGeom>
        </p:spPr>
        <p:txBody>
          <a:bodyPr wrap="square">
            <a:spAutoFit/>
          </a:body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数据标准化</a:t>
            </a:r>
            <a:endParaRPr kumimoji="0" lang="en-US" altLang="zh-CN"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rPr>
              <a:t>计算均值与标准差</a:t>
            </a:r>
            <a:endParaRPr lang="en-US" altLang="zh-CN"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样本</a:t>
            </a:r>
            <a:r>
              <a:rPr kumimoji="0" lang="en-US" altLang="zh-CN"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X=(X-μ)/σ</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025B99F7-788E-4A04-A711-1B4E1EF764EC}"/>
              </a:ext>
            </a:extLst>
          </p:cNvPr>
          <p:cNvSpPr/>
          <p:nvPr/>
        </p:nvSpPr>
        <p:spPr>
          <a:xfrm>
            <a:off x="4817571" y="4463780"/>
            <a:ext cx="2556857" cy="698717"/>
          </a:xfrm>
          <a:prstGeom prst="rect">
            <a:avLst/>
          </a:prstGeom>
        </p:spPr>
        <p:txBody>
          <a:bodyPr wrap="square">
            <a:spAutoFit/>
          </a:bodyPr>
          <a:lstStyle/>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rPr>
              <a:t>通过最大值与最小值将数据点映射到一个确定的范围内</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矩形 31">
            <a:extLst>
              <a:ext uri="{FF2B5EF4-FFF2-40B4-BE49-F238E27FC236}">
                <a16:creationId xmlns:a16="http://schemas.microsoft.com/office/drawing/2014/main" id="{24F0AEA6-B1EC-4E5D-A56F-9C43244C8D2B}"/>
              </a:ext>
            </a:extLst>
          </p:cNvPr>
          <p:cNvSpPr/>
          <p:nvPr/>
        </p:nvSpPr>
        <p:spPr>
          <a:xfrm>
            <a:off x="8521774" y="4456952"/>
            <a:ext cx="2724467" cy="700192"/>
          </a:xfrm>
          <a:prstGeom prst="rect">
            <a:avLst/>
          </a:prstGeom>
        </p:spPr>
        <p:txBody>
          <a:bodyPr wrap="square">
            <a:spAutoFit/>
          </a:bodyPr>
          <a:lstStyle/>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rPr>
              <a:t>通过一系列参数化的单调变换</a:t>
            </a:r>
            <a:endParaRPr lang="en-US" altLang="zh-CN"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将数据尽可能地映射到高斯分布</a:t>
            </a:r>
          </a:p>
        </p:txBody>
      </p:sp>
      <p:pic>
        <p:nvPicPr>
          <p:cNvPr id="6" name="图片 5">
            <a:extLst>
              <a:ext uri="{FF2B5EF4-FFF2-40B4-BE49-F238E27FC236}">
                <a16:creationId xmlns:a16="http://schemas.microsoft.com/office/drawing/2014/main" id="{951B651F-DFCB-4654-92B6-4F75F3E52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744" y="6281147"/>
            <a:ext cx="4562508" cy="376240"/>
          </a:xfrm>
          <a:prstGeom prst="rect">
            <a:avLst/>
          </a:prstGeom>
        </p:spPr>
      </p:pic>
    </p:spTree>
    <p:extLst>
      <p:ext uri="{BB962C8B-B14F-4D97-AF65-F5344CB8AC3E}">
        <p14:creationId xmlns:p14="http://schemas.microsoft.com/office/powerpoint/2010/main" val="2638147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B9C9B0C-ADC0-4CEE-AB90-09CB38786D89}"/>
              </a:ext>
            </a:extLst>
          </p:cNvPr>
          <p:cNvGrpSpPr/>
          <p:nvPr/>
        </p:nvGrpSpPr>
        <p:grpSpPr>
          <a:xfrm>
            <a:off x="-2183584" y="-241003"/>
            <a:ext cx="7357162" cy="7340006"/>
            <a:chOff x="2105799" y="20055838"/>
            <a:chExt cx="6748090" cy="6732363"/>
          </a:xfrm>
          <a:solidFill>
            <a:schemeClr val="accent1">
              <a:alpha val="10000"/>
            </a:schemeClr>
          </a:solidFill>
        </p:grpSpPr>
        <p:sp>
          <p:nvSpPr>
            <p:cNvPr id="3" name="Freeform 8">
              <a:extLst>
                <a:ext uri="{FF2B5EF4-FFF2-40B4-BE49-F238E27FC236}">
                  <a16:creationId xmlns:a16="http://schemas.microsoft.com/office/drawing/2014/main" id="{EC1C64F5-1BEB-474E-9192-286614397EC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Freeform 42">
              <a:extLst>
                <a:ext uri="{FF2B5EF4-FFF2-40B4-BE49-F238E27FC236}">
                  <a16:creationId xmlns:a16="http://schemas.microsoft.com/office/drawing/2014/main" id="{89CE50DB-B8C3-4FDD-A335-94557C05870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Freeform 43">
              <a:extLst>
                <a:ext uri="{FF2B5EF4-FFF2-40B4-BE49-F238E27FC236}">
                  <a16:creationId xmlns:a16="http://schemas.microsoft.com/office/drawing/2014/main" id="{00112151-0F07-40C4-AA1C-0A020E26478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Freeform 44">
              <a:extLst>
                <a:ext uri="{FF2B5EF4-FFF2-40B4-BE49-F238E27FC236}">
                  <a16:creationId xmlns:a16="http://schemas.microsoft.com/office/drawing/2014/main" id="{F3D57A20-90E7-4931-9F13-5571E8224AD8}"/>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Freeform 45">
              <a:extLst>
                <a:ext uri="{FF2B5EF4-FFF2-40B4-BE49-F238E27FC236}">
                  <a16:creationId xmlns:a16="http://schemas.microsoft.com/office/drawing/2014/main" id="{247C96C5-C862-4D46-A3EF-67E899CCAB1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Freeform 46">
              <a:extLst>
                <a:ext uri="{FF2B5EF4-FFF2-40B4-BE49-F238E27FC236}">
                  <a16:creationId xmlns:a16="http://schemas.microsoft.com/office/drawing/2014/main" id="{7F5C8FF8-C658-422B-BBF4-0C544E1B467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Freeform 47">
              <a:extLst>
                <a:ext uri="{FF2B5EF4-FFF2-40B4-BE49-F238E27FC236}">
                  <a16:creationId xmlns:a16="http://schemas.microsoft.com/office/drawing/2014/main" id="{5A7AAA8F-E917-4C5E-A1F9-27D197F6A62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Freeform 48">
              <a:extLst>
                <a:ext uri="{FF2B5EF4-FFF2-40B4-BE49-F238E27FC236}">
                  <a16:creationId xmlns:a16="http://schemas.microsoft.com/office/drawing/2014/main" id="{BBFD8CEC-E7BE-4AA7-9E68-A0838B1D0D4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Freeform 49">
              <a:extLst>
                <a:ext uri="{FF2B5EF4-FFF2-40B4-BE49-F238E27FC236}">
                  <a16:creationId xmlns:a16="http://schemas.microsoft.com/office/drawing/2014/main" id="{B6892404-1676-49CF-83FB-C1FA3496991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50">
              <a:extLst>
                <a:ext uri="{FF2B5EF4-FFF2-40B4-BE49-F238E27FC236}">
                  <a16:creationId xmlns:a16="http://schemas.microsoft.com/office/drawing/2014/main" id="{56870219-1A2F-4A25-A9CF-F1C2A56A548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51">
              <a:extLst>
                <a:ext uri="{FF2B5EF4-FFF2-40B4-BE49-F238E27FC236}">
                  <a16:creationId xmlns:a16="http://schemas.microsoft.com/office/drawing/2014/main" id="{33D62670-B860-4AB9-B917-BC7F729BDBF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52">
              <a:extLst>
                <a:ext uri="{FF2B5EF4-FFF2-40B4-BE49-F238E27FC236}">
                  <a16:creationId xmlns:a16="http://schemas.microsoft.com/office/drawing/2014/main" id="{35C4107C-2959-4390-8CAF-19FD5399102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53">
              <a:extLst>
                <a:ext uri="{FF2B5EF4-FFF2-40B4-BE49-F238E27FC236}">
                  <a16:creationId xmlns:a16="http://schemas.microsoft.com/office/drawing/2014/main" id="{00B1DCEF-8AB1-4F38-A4E9-8F568068B84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54">
              <a:extLst>
                <a:ext uri="{FF2B5EF4-FFF2-40B4-BE49-F238E27FC236}">
                  <a16:creationId xmlns:a16="http://schemas.microsoft.com/office/drawing/2014/main" id="{A6FAA3D6-36A6-4C3E-A400-7D7755E6F07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55">
              <a:extLst>
                <a:ext uri="{FF2B5EF4-FFF2-40B4-BE49-F238E27FC236}">
                  <a16:creationId xmlns:a16="http://schemas.microsoft.com/office/drawing/2014/main" id="{4F5AE20C-E612-418D-B881-CB1B4E52F6F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56">
              <a:extLst>
                <a:ext uri="{FF2B5EF4-FFF2-40B4-BE49-F238E27FC236}">
                  <a16:creationId xmlns:a16="http://schemas.microsoft.com/office/drawing/2014/main" id="{0E9B1F18-8F10-49E6-B953-52168CA3248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57">
              <a:extLst>
                <a:ext uri="{FF2B5EF4-FFF2-40B4-BE49-F238E27FC236}">
                  <a16:creationId xmlns:a16="http://schemas.microsoft.com/office/drawing/2014/main" id="{B1DE2A49-C466-4873-8A6A-CE8004657F99}"/>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58">
              <a:extLst>
                <a:ext uri="{FF2B5EF4-FFF2-40B4-BE49-F238E27FC236}">
                  <a16:creationId xmlns:a16="http://schemas.microsoft.com/office/drawing/2014/main" id="{8140CE67-ABE7-42A0-8C17-E7427D1D7CE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9">
              <a:extLst>
                <a:ext uri="{FF2B5EF4-FFF2-40B4-BE49-F238E27FC236}">
                  <a16:creationId xmlns:a16="http://schemas.microsoft.com/office/drawing/2014/main" id="{C47E31A0-A11D-43E4-9DF4-658CCD9F87E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60">
              <a:extLst>
                <a:ext uri="{FF2B5EF4-FFF2-40B4-BE49-F238E27FC236}">
                  <a16:creationId xmlns:a16="http://schemas.microsoft.com/office/drawing/2014/main" id="{8585BF55-CAC4-4ECA-B27E-59BF3140CAD2}"/>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61">
              <a:extLst>
                <a:ext uri="{FF2B5EF4-FFF2-40B4-BE49-F238E27FC236}">
                  <a16:creationId xmlns:a16="http://schemas.microsoft.com/office/drawing/2014/main" id="{9B2BB902-96D8-4686-92DA-A7581959560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62">
              <a:extLst>
                <a:ext uri="{FF2B5EF4-FFF2-40B4-BE49-F238E27FC236}">
                  <a16:creationId xmlns:a16="http://schemas.microsoft.com/office/drawing/2014/main" id="{DFBF19DD-5969-49B8-A544-6FB1D09DEAA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71">
              <a:extLst>
                <a:ext uri="{FF2B5EF4-FFF2-40B4-BE49-F238E27FC236}">
                  <a16:creationId xmlns:a16="http://schemas.microsoft.com/office/drawing/2014/main" id="{0CDA2BFE-8C92-47FC-A29B-2AC5FC84F1B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0" name="文本框 29">
            <a:extLst>
              <a:ext uri="{FF2B5EF4-FFF2-40B4-BE49-F238E27FC236}">
                <a16:creationId xmlns:a16="http://schemas.microsoft.com/office/drawing/2014/main" id="{1579CB4A-A79D-4005-9982-2F14EF0483F1}"/>
              </a:ext>
            </a:extLst>
          </p:cNvPr>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a:t>
            </a:r>
            <a:r>
              <a:rPr lang="en-US" altLang="zh-CN" sz="3600" spc="150" dirty="0">
                <a:solidFill>
                  <a:srgbClr val="595959"/>
                </a:solidFill>
                <a:latin typeface="Arial" panose="020B0604020202020204" pitchFamily="34" charset="0"/>
                <a:ea typeface="Microsoft YaHei" panose="020B0503020204020204" pitchFamily="34" charset="-122"/>
                <a:cs typeface="+mn-ea"/>
                <a:sym typeface="Arial" panose="020B0604020202020204" pitchFamily="34" charset="0"/>
              </a:rPr>
              <a:t>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45B2345-E032-478B-A58F-E9009EC10404}"/>
              </a:ext>
            </a:extLst>
          </p:cNvPr>
          <p:cNvSpPr txBox="1"/>
          <p:nvPr/>
        </p:nvSpPr>
        <p:spPr>
          <a:xfrm>
            <a:off x="6947991" y="2961840"/>
            <a:ext cx="3161242"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模型构建</a:t>
            </a:r>
          </a:p>
        </p:txBody>
      </p:sp>
      <p:sp>
        <p:nvSpPr>
          <p:cNvPr id="32" name="矩形 31">
            <a:extLst>
              <a:ext uri="{FF2B5EF4-FFF2-40B4-BE49-F238E27FC236}">
                <a16:creationId xmlns:a16="http://schemas.microsoft.com/office/drawing/2014/main" id="{36483809-FCD2-4E8C-BE2D-0A6041B2420C}"/>
              </a:ext>
            </a:extLst>
          </p:cNvPr>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A334DC35-3A4D-4469-86E7-902EB5E9E2BF}"/>
              </a:ext>
            </a:extLst>
          </p:cNvPr>
          <p:cNvSpPr/>
          <p:nvPr/>
        </p:nvSpPr>
        <p:spPr>
          <a:xfrm>
            <a:off x="694799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Model Building</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4279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15C2478-5AB4-4541-8008-6447EAA4B2AA}"/>
              </a:ext>
            </a:extLst>
          </p:cNvPr>
          <p:cNvSpPr txBox="1"/>
          <p:nvPr/>
        </p:nvSpPr>
        <p:spPr>
          <a:xfrm>
            <a:off x="1325434" y="555760"/>
            <a:ext cx="26430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目录</a:t>
            </a:r>
          </a:p>
        </p:txBody>
      </p:sp>
      <p:grpSp>
        <p:nvGrpSpPr>
          <p:cNvPr id="34" name="组合 33">
            <a:extLst>
              <a:ext uri="{FF2B5EF4-FFF2-40B4-BE49-F238E27FC236}">
                <a16:creationId xmlns:a16="http://schemas.microsoft.com/office/drawing/2014/main" id="{EDE5656F-E7F2-4BB5-8260-3F1B1062A952}"/>
              </a:ext>
            </a:extLst>
          </p:cNvPr>
          <p:cNvGrpSpPr/>
          <p:nvPr/>
        </p:nvGrpSpPr>
        <p:grpSpPr>
          <a:xfrm>
            <a:off x="1296445" y="1708944"/>
            <a:ext cx="3698065" cy="861352"/>
            <a:chOff x="1296445" y="1777506"/>
            <a:chExt cx="3698065" cy="861352"/>
          </a:xfrm>
        </p:grpSpPr>
        <p:sp>
          <p:nvSpPr>
            <p:cNvPr id="40" name="文本框 39">
              <a:extLst>
                <a:ext uri="{FF2B5EF4-FFF2-40B4-BE49-F238E27FC236}">
                  <a16:creationId xmlns:a16="http://schemas.microsoft.com/office/drawing/2014/main" id="{CC28C0EC-7349-4528-9D9B-77994BDA48DA}"/>
                </a:ext>
              </a:extLst>
            </p:cNvPr>
            <p:cNvSpPr txBox="1"/>
            <p:nvPr/>
          </p:nvSpPr>
          <p:spPr>
            <a:xfrm>
              <a:off x="1830685" y="2115638"/>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400" dirty="0">
                  <a:solidFill>
                    <a:schemeClr val="accent5">
                      <a:lumMod val="50000"/>
                    </a:schemeClr>
                  </a:solidFill>
                  <a:latin typeface="Arial" panose="020B0604020202020204" pitchFamily="34" charset="0"/>
                  <a:ea typeface="Microsoft YaHei" panose="020B0503020204020204" pitchFamily="34" charset="-122"/>
                  <a:cs typeface="+mn-ea"/>
                  <a:sym typeface="Arial" panose="020B0604020202020204" pitchFamily="34" charset="0"/>
                </a:rPr>
                <a:t>实验</a:t>
              </a:r>
              <a:r>
                <a:rPr kumimoji="0" lang="zh-CN" altLang="en-US" sz="2800" b="0" i="0" u="none" strike="noStrike" kern="1200" cap="none" spc="400" normalizeH="0" baseline="0" noProof="0" dirty="0">
                  <a:ln>
                    <a:noFill/>
                  </a:ln>
                  <a:solidFill>
                    <a:schemeClr val="accent5">
                      <a:lumMod val="50000"/>
                    </a:scheme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背景</a:t>
              </a:r>
            </a:p>
          </p:txBody>
        </p:sp>
        <p:grpSp>
          <p:nvGrpSpPr>
            <p:cNvPr id="41" name="组合 40">
              <a:extLst>
                <a:ext uri="{FF2B5EF4-FFF2-40B4-BE49-F238E27FC236}">
                  <a16:creationId xmlns:a16="http://schemas.microsoft.com/office/drawing/2014/main" id="{9786FD86-9D1D-445F-BBA9-963D34E58544}"/>
                </a:ext>
              </a:extLst>
            </p:cNvPr>
            <p:cNvGrpSpPr/>
            <p:nvPr/>
          </p:nvGrpSpPr>
          <p:grpSpPr>
            <a:xfrm>
              <a:off x="1296445" y="1777506"/>
              <a:ext cx="800100" cy="713161"/>
              <a:chOff x="6976951" y="1586703"/>
              <a:chExt cx="800100" cy="713161"/>
            </a:xfrm>
          </p:grpSpPr>
          <p:cxnSp>
            <p:nvCxnSpPr>
              <p:cNvPr id="43" name="直接连接符 42">
                <a:extLst>
                  <a:ext uri="{FF2B5EF4-FFF2-40B4-BE49-F238E27FC236}">
                    <a16:creationId xmlns:a16="http://schemas.microsoft.com/office/drawing/2014/main" id="{BFD77076-092D-4EC2-879D-E900573D34D4}"/>
                  </a:ext>
                </a:extLst>
              </p:cNvPr>
              <p:cNvCxnSpPr/>
              <p:nvPr/>
            </p:nvCxnSpPr>
            <p:spPr>
              <a:xfrm flipH="1">
                <a:off x="7160632" y="1829707"/>
                <a:ext cx="432738" cy="47015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4A5F994-68CE-4016-B167-C1775E3994E9}"/>
                  </a:ext>
                </a:extLst>
              </p:cNvPr>
              <p:cNvSpPr txBox="1"/>
              <p:nvPr/>
            </p:nvSpPr>
            <p:spPr>
              <a:xfrm>
                <a:off x="6976951" y="1586703"/>
                <a:ext cx="8001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1</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grpSp>
        <p:nvGrpSpPr>
          <p:cNvPr id="49" name="组合 48">
            <a:extLst>
              <a:ext uri="{FF2B5EF4-FFF2-40B4-BE49-F238E27FC236}">
                <a16:creationId xmlns:a16="http://schemas.microsoft.com/office/drawing/2014/main" id="{597EA166-F877-47B9-A437-F4DA9FD6C442}"/>
              </a:ext>
            </a:extLst>
          </p:cNvPr>
          <p:cNvGrpSpPr/>
          <p:nvPr/>
        </p:nvGrpSpPr>
        <p:grpSpPr>
          <a:xfrm>
            <a:off x="1296445" y="2824800"/>
            <a:ext cx="3698065" cy="861352"/>
            <a:chOff x="1296445" y="1777506"/>
            <a:chExt cx="3698065" cy="861352"/>
          </a:xfrm>
        </p:grpSpPr>
        <p:sp>
          <p:nvSpPr>
            <p:cNvPr id="50" name="文本框 49">
              <a:extLst>
                <a:ext uri="{FF2B5EF4-FFF2-40B4-BE49-F238E27FC236}">
                  <a16:creationId xmlns:a16="http://schemas.microsoft.com/office/drawing/2014/main" id="{4D30467D-7817-4176-8F71-24AAC59FEE06}"/>
                </a:ext>
              </a:extLst>
            </p:cNvPr>
            <p:cNvSpPr txBox="1"/>
            <p:nvPr/>
          </p:nvSpPr>
          <p:spPr>
            <a:xfrm>
              <a:off x="1830685" y="2115638"/>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数据探索</a:t>
              </a:r>
            </a:p>
          </p:txBody>
        </p:sp>
        <p:grpSp>
          <p:nvGrpSpPr>
            <p:cNvPr id="51" name="组合 50">
              <a:extLst>
                <a:ext uri="{FF2B5EF4-FFF2-40B4-BE49-F238E27FC236}">
                  <a16:creationId xmlns:a16="http://schemas.microsoft.com/office/drawing/2014/main" id="{12147FF2-3F2C-4EA4-96F6-1368A521E62E}"/>
                </a:ext>
              </a:extLst>
            </p:cNvPr>
            <p:cNvGrpSpPr/>
            <p:nvPr/>
          </p:nvGrpSpPr>
          <p:grpSpPr>
            <a:xfrm>
              <a:off x="1296445" y="1777506"/>
              <a:ext cx="800100" cy="713161"/>
              <a:chOff x="6976951" y="1586703"/>
              <a:chExt cx="800100" cy="713161"/>
            </a:xfrm>
          </p:grpSpPr>
          <p:sp>
            <p:nvSpPr>
              <p:cNvPr id="52" name="文本框 51">
                <a:extLst>
                  <a:ext uri="{FF2B5EF4-FFF2-40B4-BE49-F238E27FC236}">
                    <a16:creationId xmlns:a16="http://schemas.microsoft.com/office/drawing/2014/main" id="{5290D6EA-4373-4E3B-8637-81646F1A7B79}"/>
                  </a:ext>
                </a:extLst>
              </p:cNvPr>
              <p:cNvSpPr txBox="1"/>
              <p:nvPr/>
            </p:nvSpPr>
            <p:spPr>
              <a:xfrm>
                <a:off x="6976951" y="1586703"/>
                <a:ext cx="8001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2</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53" name="直接连接符 52">
                <a:extLst>
                  <a:ext uri="{FF2B5EF4-FFF2-40B4-BE49-F238E27FC236}">
                    <a16:creationId xmlns:a16="http://schemas.microsoft.com/office/drawing/2014/main" id="{65BC728A-0A27-477D-9233-0A149548E323}"/>
                  </a:ext>
                </a:extLst>
              </p:cNvPr>
              <p:cNvCxnSpPr/>
              <p:nvPr/>
            </p:nvCxnSpPr>
            <p:spPr>
              <a:xfrm flipH="1">
                <a:off x="7160632" y="1829707"/>
                <a:ext cx="432738" cy="4701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组合 53">
            <a:extLst>
              <a:ext uri="{FF2B5EF4-FFF2-40B4-BE49-F238E27FC236}">
                <a16:creationId xmlns:a16="http://schemas.microsoft.com/office/drawing/2014/main" id="{9363B11F-148D-4857-9335-0D8BC165C35A}"/>
              </a:ext>
            </a:extLst>
          </p:cNvPr>
          <p:cNvGrpSpPr/>
          <p:nvPr/>
        </p:nvGrpSpPr>
        <p:grpSpPr>
          <a:xfrm>
            <a:off x="1296445" y="3940656"/>
            <a:ext cx="3698065" cy="861352"/>
            <a:chOff x="1296445" y="1777506"/>
            <a:chExt cx="3698065" cy="861352"/>
          </a:xfrm>
        </p:grpSpPr>
        <p:sp>
          <p:nvSpPr>
            <p:cNvPr id="55" name="文本框 54">
              <a:extLst>
                <a:ext uri="{FF2B5EF4-FFF2-40B4-BE49-F238E27FC236}">
                  <a16:creationId xmlns:a16="http://schemas.microsoft.com/office/drawing/2014/main" id="{4502F672-83C0-4117-BF9E-9961F1D92E3C}"/>
                </a:ext>
              </a:extLst>
            </p:cNvPr>
            <p:cNvSpPr txBox="1"/>
            <p:nvPr/>
          </p:nvSpPr>
          <p:spPr>
            <a:xfrm>
              <a:off x="1830685" y="2115638"/>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模型构建</a:t>
              </a:r>
            </a:p>
          </p:txBody>
        </p:sp>
        <p:grpSp>
          <p:nvGrpSpPr>
            <p:cNvPr id="56" name="组合 55">
              <a:extLst>
                <a:ext uri="{FF2B5EF4-FFF2-40B4-BE49-F238E27FC236}">
                  <a16:creationId xmlns:a16="http://schemas.microsoft.com/office/drawing/2014/main" id="{C8BCFD56-2E86-469C-8238-014884FF8E74}"/>
                </a:ext>
              </a:extLst>
            </p:cNvPr>
            <p:cNvGrpSpPr/>
            <p:nvPr/>
          </p:nvGrpSpPr>
          <p:grpSpPr>
            <a:xfrm>
              <a:off x="1296445" y="1777506"/>
              <a:ext cx="800100" cy="713161"/>
              <a:chOff x="6976951" y="1586703"/>
              <a:chExt cx="800100" cy="713161"/>
            </a:xfrm>
          </p:grpSpPr>
          <p:sp>
            <p:nvSpPr>
              <p:cNvPr id="57" name="文本框 56">
                <a:extLst>
                  <a:ext uri="{FF2B5EF4-FFF2-40B4-BE49-F238E27FC236}">
                    <a16:creationId xmlns:a16="http://schemas.microsoft.com/office/drawing/2014/main" id="{B285BD03-11C0-4CAA-94AC-C14495F4C37D}"/>
                  </a:ext>
                </a:extLst>
              </p:cNvPr>
              <p:cNvSpPr txBox="1"/>
              <p:nvPr/>
            </p:nvSpPr>
            <p:spPr>
              <a:xfrm>
                <a:off x="6976951" y="1586703"/>
                <a:ext cx="8001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3</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58" name="直接连接符 57">
                <a:extLst>
                  <a:ext uri="{FF2B5EF4-FFF2-40B4-BE49-F238E27FC236}">
                    <a16:creationId xmlns:a16="http://schemas.microsoft.com/office/drawing/2014/main" id="{94423372-D8CA-4EA5-A40C-6E2DC355B017}"/>
                  </a:ext>
                </a:extLst>
              </p:cNvPr>
              <p:cNvCxnSpPr/>
              <p:nvPr/>
            </p:nvCxnSpPr>
            <p:spPr>
              <a:xfrm flipH="1">
                <a:off x="7160632" y="1829707"/>
                <a:ext cx="432738" cy="4701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a:extLst>
              <a:ext uri="{FF2B5EF4-FFF2-40B4-BE49-F238E27FC236}">
                <a16:creationId xmlns:a16="http://schemas.microsoft.com/office/drawing/2014/main" id="{102C4CA1-7D27-4093-A226-97356026BB7D}"/>
              </a:ext>
            </a:extLst>
          </p:cNvPr>
          <p:cNvGrpSpPr/>
          <p:nvPr/>
        </p:nvGrpSpPr>
        <p:grpSpPr>
          <a:xfrm>
            <a:off x="1296445" y="5056511"/>
            <a:ext cx="3698065" cy="861352"/>
            <a:chOff x="1296445" y="1777506"/>
            <a:chExt cx="3698065" cy="861352"/>
          </a:xfrm>
        </p:grpSpPr>
        <p:sp>
          <p:nvSpPr>
            <p:cNvPr id="60" name="文本框 59">
              <a:extLst>
                <a:ext uri="{FF2B5EF4-FFF2-40B4-BE49-F238E27FC236}">
                  <a16:creationId xmlns:a16="http://schemas.microsoft.com/office/drawing/2014/main" id="{B7C24735-7DDE-4BF6-B400-1DF986C3BDA1}"/>
                </a:ext>
              </a:extLst>
            </p:cNvPr>
            <p:cNvSpPr txBox="1"/>
            <p:nvPr/>
          </p:nvSpPr>
          <p:spPr>
            <a:xfrm>
              <a:off x="1830685" y="2115638"/>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40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训练过程与分析</a:t>
              </a:r>
            </a:p>
          </p:txBody>
        </p:sp>
        <p:grpSp>
          <p:nvGrpSpPr>
            <p:cNvPr id="61" name="组合 60">
              <a:extLst>
                <a:ext uri="{FF2B5EF4-FFF2-40B4-BE49-F238E27FC236}">
                  <a16:creationId xmlns:a16="http://schemas.microsoft.com/office/drawing/2014/main" id="{C25F860F-1967-4D0C-A54D-9A5962D626C2}"/>
                </a:ext>
              </a:extLst>
            </p:cNvPr>
            <p:cNvGrpSpPr/>
            <p:nvPr/>
          </p:nvGrpSpPr>
          <p:grpSpPr>
            <a:xfrm>
              <a:off x="1296445" y="1777506"/>
              <a:ext cx="800100" cy="713161"/>
              <a:chOff x="6976951" y="1586703"/>
              <a:chExt cx="800100" cy="713161"/>
            </a:xfrm>
          </p:grpSpPr>
          <p:sp>
            <p:nvSpPr>
              <p:cNvPr id="62" name="文本框 61">
                <a:extLst>
                  <a:ext uri="{FF2B5EF4-FFF2-40B4-BE49-F238E27FC236}">
                    <a16:creationId xmlns:a16="http://schemas.microsoft.com/office/drawing/2014/main" id="{EAD6E1CD-0284-4A52-890E-715E79BF4A3E}"/>
                  </a:ext>
                </a:extLst>
              </p:cNvPr>
              <p:cNvSpPr txBox="1"/>
              <p:nvPr/>
            </p:nvSpPr>
            <p:spPr>
              <a:xfrm>
                <a:off x="6976951" y="1586703"/>
                <a:ext cx="8001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4</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63" name="直接连接符 62">
                <a:extLst>
                  <a:ext uri="{FF2B5EF4-FFF2-40B4-BE49-F238E27FC236}">
                    <a16:creationId xmlns:a16="http://schemas.microsoft.com/office/drawing/2014/main" id="{9E2E41A3-97DB-49C9-88F0-51B44C0C1FD5}"/>
                  </a:ext>
                </a:extLst>
              </p:cNvPr>
              <p:cNvCxnSpPr/>
              <p:nvPr/>
            </p:nvCxnSpPr>
            <p:spPr>
              <a:xfrm flipH="1">
                <a:off x="7160632" y="1829707"/>
                <a:ext cx="432738" cy="4701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4" name="组合 63">
            <a:extLst>
              <a:ext uri="{FF2B5EF4-FFF2-40B4-BE49-F238E27FC236}">
                <a16:creationId xmlns:a16="http://schemas.microsoft.com/office/drawing/2014/main" id="{4AFB3319-785A-4D39-B3C9-6CEDE5ACD5C1}"/>
              </a:ext>
            </a:extLst>
          </p:cNvPr>
          <p:cNvGrpSpPr/>
          <p:nvPr/>
        </p:nvGrpSpPr>
        <p:grpSpPr>
          <a:xfrm>
            <a:off x="6606576" y="-241003"/>
            <a:ext cx="7357162" cy="7340006"/>
            <a:chOff x="2105799" y="20055838"/>
            <a:chExt cx="6748090" cy="6732363"/>
          </a:xfrm>
          <a:solidFill>
            <a:schemeClr val="accent1">
              <a:alpha val="10000"/>
            </a:schemeClr>
          </a:solidFill>
        </p:grpSpPr>
        <p:sp>
          <p:nvSpPr>
            <p:cNvPr id="65" name="Freeform 8">
              <a:extLst>
                <a:ext uri="{FF2B5EF4-FFF2-40B4-BE49-F238E27FC236}">
                  <a16:creationId xmlns:a16="http://schemas.microsoft.com/office/drawing/2014/main" id="{B71A7C87-2706-408B-9521-B21EB2B67B3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42">
              <a:extLst>
                <a:ext uri="{FF2B5EF4-FFF2-40B4-BE49-F238E27FC236}">
                  <a16:creationId xmlns:a16="http://schemas.microsoft.com/office/drawing/2014/main" id="{6A6D631B-B5A5-472B-BC1C-81CAE600812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43">
              <a:extLst>
                <a:ext uri="{FF2B5EF4-FFF2-40B4-BE49-F238E27FC236}">
                  <a16:creationId xmlns:a16="http://schemas.microsoft.com/office/drawing/2014/main" id="{940FF3CB-28AB-4254-8F22-F60B8AD7EFD7}"/>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44">
              <a:extLst>
                <a:ext uri="{FF2B5EF4-FFF2-40B4-BE49-F238E27FC236}">
                  <a16:creationId xmlns:a16="http://schemas.microsoft.com/office/drawing/2014/main" id="{F9151581-BF49-4B02-B27A-EB1364B4A4F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45">
              <a:extLst>
                <a:ext uri="{FF2B5EF4-FFF2-40B4-BE49-F238E27FC236}">
                  <a16:creationId xmlns:a16="http://schemas.microsoft.com/office/drawing/2014/main" id="{001C54D0-B6CB-4F62-A166-409F9374111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46">
              <a:extLst>
                <a:ext uri="{FF2B5EF4-FFF2-40B4-BE49-F238E27FC236}">
                  <a16:creationId xmlns:a16="http://schemas.microsoft.com/office/drawing/2014/main" id="{9359636E-6EA2-4EF3-9153-B9BAC046B84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47">
              <a:extLst>
                <a:ext uri="{FF2B5EF4-FFF2-40B4-BE49-F238E27FC236}">
                  <a16:creationId xmlns:a16="http://schemas.microsoft.com/office/drawing/2014/main" id="{FB480E91-F6FC-426C-BBEF-7834E0FD7DB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48">
              <a:extLst>
                <a:ext uri="{FF2B5EF4-FFF2-40B4-BE49-F238E27FC236}">
                  <a16:creationId xmlns:a16="http://schemas.microsoft.com/office/drawing/2014/main" id="{FAADDC6A-DDB8-45AA-B3D5-778FC33A22C3}"/>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49">
              <a:extLst>
                <a:ext uri="{FF2B5EF4-FFF2-40B4-BE49-F238E27FC236}">
                  <a16:creationId xmlns:a16="http://schemas.microsoft.com/office/drawing/2014/main" id="{FE31B954-04DA-4B75-ABA8-3BBCD18D3393}"/>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50">
              <a:extLst>
                <a:ext uri="{FF2B5EF4-FFF2-40B4-BE49-F238E27FC236}">
                  <a16:creationId xmlns:a16="http://schemas.microsoft.com/office/drawing/2014/main" id="{BBCD8D72-F3B6-4689-8741-A9A28CCDB1F1}"/>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51">
              <a:extLst>
                <a:ext uri="{FF2B5EF4-FFF2-40B4-BE49-F238E27FC236}">
                  <a16:creationId xmlns:a16="http://schemas.microsoft.com/office/drawing/2014/main" id="{EAA37C54-F7F7-413D-BDBE-F0DC72B7E15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52">
              <a:extLst>
                <a:ext uri="{FF2B5EF4-FFF2-40B4-BE49-F238E27FC236}">
                  <a16:creationId xmlns:a16="http://schemas.microsoft.com/office/drawing/2014/main" id="{878A696D-8F5F-4712-BD21-488DC5A65A35}"/>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53">
              <a:extLst>
                <a:ext uri="{FF2B5EF4-FFF2-40B4-BE49-F238E27FC236}">
                  <a16:creationId xmlns:a16="http://schemas.microsoft.com/office/drawing/2014/main" id="{15C5231E-DBEB-43BA-A0D5-4D7D7FBC6878}"/>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54">
              <a:extLst>
                <a:ext uri="{FF2B5EF4-FFF2-40B4-BE49-F238E27FC236}">
                  <a16:creationId xmlns:a16="http://schemas.microsoft.com/office/drawing/2014/main" id="{09133FAB-B306-4112-B500-B714D144C23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55">
              <a:extLst>
                <a:ext uri="{FF2B5EF4-FFF2-40B4-BE49-F238E27FC236}">
                  <a16:creationId xmlns:a16="http://schemas.microsoft.com/office/drawing/2014/main" id="{4995CA68-ADBB-40E1-9132-95E5A2DC7E9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56">
              <a:extLst>
                <a:ext uri="{FF2B5EF4-FFF2-40B4-BE49-F238E27FC236}">
                  <a16:creationId xmlns:a16="http://schemas.microsoft.com/office/drawing/2014/main" id="{F451DD5D-B60E-4ED5-A018-79AF05DE68D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57">
              <a:extLst>
                <a:ext uri="{FF2B5EF4-FFF2-40B4-BE49-F238E27FC236}">
                  <a16:creationId xmlns:a16="http://schemas.microsoft.com/office/drawing/2014/main" id="{463FACCE-4CDF-429F-A57A-2B94D011CC7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58">
              <a:extLst>
                <a:ext uri="{FF2B5EF4-FFF2-40B4-BE49-F238E27FC236}">
                  <a16:creationId xmlns:a16="http://schemas.microsoft.com/office/drawing/2014/main" id="{52E25580-B857-4DBF-BE18-F04B09A0DD3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59">
              <a:extLst>
                <a:ext uri="{FF2B5EF4-FFF2-40B4-BE49-F238E27FC236}">
                  <a16:creationId xmlns:a16="http://schemas.microsoft.com/office/drawing/2014/main" id="{C0E55FE7-2167-4970-BA3C-C0E842CF26AC}"/>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60">
              <a:extLst>
                <a:ext uri="{FF2B5EF4-FFF2-40B4-BE49-F238E27FC236}">
                  <a16:creationId xmlns:a16="http://schemas.microsoft.com/office/drawing/2014/main" id="{AD4F6AA6-B49F-460D-9365-981FBDF77A1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61">
              <a:extLst>
                <a:ext uri="{FF2B5EF4-FFF2-40B4-BE49-F238E27FC236}">
                  <a16:creationId xmlns:a16="http://schemas.microsoft.com/office/drawing/2014/main" id="{DFE6C5F2-3F8F-40E2-816D-AD4BE6245EF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62">
              <a:extLst>
                <a:ext uri="{FF2B5EF4-FFF2-40B4-BE49-F238E27FC236}">
                  <a16:creationId xmlns:a16="http://schemas.microsoft.com/office/drawing/2014/main" id="{B5F78D71-540D-4820-87AF-BAC00F6E63FE}"/>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71">
              <a:extLst>
                <a:ext uri="{FF2B5EF4-FFF2-40B4-BE49-F238E27FC236}">
                  <a16:creationId xmlns:a16="http://schemas.microsoft.com/office/drawing/2014/main" id="{86488E73-4B49-4E1D-AE2A-B4812E89C96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4156196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逻辑回归与正则化</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AutoShape 2" descr="在这里插入图片描述">
            <a:extLst>
              <a:ext uri="{FF2B5EF4-FFF2-40B4-BE49-F238E27FC236}">
                <a16:creationId xmlns:a16="http://schemas.microsoft.com/office/drawing/2014/main" id="{F4242CC1-75D0-4294-ACCC-FD75F83EC9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CA5E8F37-9B2F-4C64-AF7D-5E7531DD917F}"/>
              </a:ext>
            </a:extLst>
          </p:cNvPr>
          <p:cNvPicPr>
            <a:picLocks noChangeAspect="1"/>
          </p:cNvPicPr>
          <p:nvPr/>
        </p:nvPicPr>
        <p:blipFill rotWithShape="1">
          <a:blip r:embed="rId5">
            <a:extLst>
              <a:ext uri="{28A0092B-C50C-407E-A947-70E740481C1C}">
                <a14:useLocalDpi xmlns:a14="http://schemas.microsoft.com/office/drawing/2010/main" val="0"/>
              </a:ext>
            </a:extLst>
          </a:blip>
          <a:srcRect t="14954"/>
          <a:stretch/>
        </p:blipFill>
        <p:spPr>
          <a:xfrm>
            <a:off x="584996" y="1033244"/>
            <a:ext cx="9629775" cy="4236593"/>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342DFCED-68A0-46F0-B895-F269C8398463}"/>
                  </a:ext>
                </a:extLst>
              </p14:cNvPr>
              <p14:cNvContentPartPr/>
              <p14:nvPr/>
            </p14:nvContentPartPr>
            <p14:xfrm>
              <a:off x="6651066" y="4621629"/>
              <a:ext cx="5041800" cy="1032480"/>
            </p14:xfrm>
          </p:contentPart>
        </mc:Choice>
        <mc:Fallback xmlns="">
          <p:pic>
            <p:nvPicPr>
              <p:cNvPr id="7" name="墨迹 6">
                <a:extLst>
                  <a:ext uri="{FF2B5EF4-FFF2-40B4-BE49-F238E27FC236}">
                    <a16:creationId xmlns:a16="http://schemas.microsoft.com/office/drawing/2014/main" id="{342DFCED-68A0-46F0-B895-F269C8398463}"/>
                  </a:ext>
                </a:extLst>
              </p:cNvPr>
              <p:cNvPicPr/>
              <p:nvPr/>
            </p:nvPicPr>
            <p:blipFill>
              <a:blip r:embed="rId7"/>
              <a:stretch>
                <a:fillRect/>
              </a:stretch>
            </p:blipFill>
            <p:spPr>
              <a:xfrm>
                <a:off x="6588426" y="4558629"/>
                <a:ext cx="5167440" cy="1158120"/>
              </a:xfrm>
              <a:prstGeom prst="rect">
                <a:avLst/>
              </a:prstGeom>
            </p:spPr>
          </p:pic>
        </mc:Fallback>
      </mc:AlternateContent>
      <p:sp>
        <p:nvSpPr>
          <p:cNvPr id="10" name="文本框 9">
            <a:extLst>
              <a:ext uri="{FF2B5EF4-FFF2-40B4-BE49-F238E27FC236}">
                <a16:creationId xmlns:a16="http://schemas.microsoft.com/office/drawing/2014/main" id="{F412A648-FDCF-4AF0-A105-DE3E6487D863}"/>
              </a:ext>
            </a:extLst>
          </p:cNvPr>
          <p:cNvSpPr txBox="1"/>
          <p:nvPr/>
        </p:nvSpPr>
        <p:spPr>
          <a:xfrm>
            <a:off x="1467699" y="5794309"/>
            <a:ext cx="8812020"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多类别的逻辑回归</a:t>
            </a:r>
          </a:p>
        </p:txBody>
      </p:sp>
    </p:spTree>
    <p:extLst>
      <p:ext uri="{BB962C8B-B14F-4D97-AF65-F5344CB8AC3E}">
        <p14:creationId xmlns:p14="http://schemas.microsoft.com/office/powerpoint/2010/main" val="3681547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逻辑回归与正则化</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342DFCED-68A0-46F0-B895-F269C8398463}"/>
                  </a:ext>
                </a:extLst>
              </p14:cNvPr>
              <p14:cNvContentPartPr/>
              <p14:nvPr/>
            </p14:nvContentPartPr>
            <p14:xfrm>
              <a:off x="6651066" y="4621629"/>
              <a:ext cx="5041800" cy="1032480"/>
            </p14:xfrm>
          </p:contentPart>
        </mc:Choice>
        <mc:Fallback xmlns="">
          <p:pic>
            <p:nvPicPr>
              <p:cNvPr id="7" name="墨迹 6">
                <a:extLst>
                  <a:ext uri="{FF2B5EF4-FFF2-40B4-BE49-F238E27FC236}">
                    <a16:creationId xmlns:a16="http://schemas.microsoft.com/office/drawing/2014/main" id="{342DFCED-68A0-46F0-B895-F269C8398463}"/>
                  </a:ext>
                </a:extLst>
              </p:cNvPr>
              <p:cNvPicPr/>
              <p:nvPr/>
            </p:nvPicPr>
            <p:blipFill>
              <a:blip r:embed="rId7"/>
              <a:stretch>
                <a:fillRect/>
              </a:stretch>
            </p:blipFill>
            <p:spPr>
              <a:xfrm>
                <a:off x="6588426" y="4558629"/>
                <a:ext cx="5167440" cy="1158120"/>
              </a:xfrm>
              <a:prstGeom prst="rect">
                <a:avLst/>
              </a:prstGeom>
            </p:spPr>
          </p:pic>
        </mc:Fallback>
      </mc:AlternateContent>
      <p:sp>
        <p:nvSpPr>
          <p:cNvPr id="8" name="文本框 7">
            <a:extLst>
              <a:ext uri="{FF2B5EF4-FFF2-40B4-BE49-F238E27FC236}">
                <a16:creationId xmlns:a16="http://schemas.microsoft.com/office/drawing/2014/main" id="{932F2DE0-FAF7-4B0D-8086-4C59D01D40B5}"/>
              </a:ext>
            </a:extLst>
          </p:cNvPr>
          <p:cNvSpPr txBox="1"/>
          <p:nvPr/>
        </p:nvSpPr>
        <p:spPr>
          <a:xfrm>
            <a:off x="1689990" y="1530538"/>
            <a:ext cx="8812020"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正则化：正则化能够通过对高次项进行惩罚解决过拟合的问题</a:t>
            </a:r>
          </a:p>
        </p:txBody>
      </p:sp>
      <p:pic>
        <p:nvPicPr>
          <p:cNvPr id="9" name="图片 8">
            <a:extLst>
              <a:ext uri="{FF2B5EF4-FFF2-40B4-BE49-F238E27FC236}">
                <a16:creationId xmlns:a16="http://schemas.microsoft.com/office/drawing/2014/main" id="{54EAEDAE-6FFE-46D8-BC17-FB492049E1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0211" y="2677765"/>
            <a:ext cx="6071577" cy="1268070"/>
          </a:xfrm>
          <a:prstGeom prst="rect">
            <a:avLst/>
          </a:prstGeom>
        </p:spPr>
      </p:pic>
    </p:spTree>
    <p:extLst>
      <p:ext uri="{BB962C8B-B14F-4D97-AF65-F5344CB8AC3E}">
        <p14:creationId xmlns:p14="http://schemas.microsoft.com/office/powerpoint/2010/main" val="244001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K-NN</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6146" name="Picture 2" descr="这里写图片描述">
            <a:extLst>
              <a:ext uri="{FF2B5EF4-FFF2-40B4-BE49-F238E27FC236}">
                <a16:creationId xmlns:a16="http://schemas.microsoft.com/office/drawing/2014/main" id="{88AEE9D9-EC26-428F-AD93-2026F706F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95" y="1408549"/>
            <a:ext cx="4726917" cy="448997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2F482F0-8451-4ED5-B9D1-C715D4E54CC8}"/>
              </a:ext>
            </a:extLst>
          </p:cNvPr>
          <p:cNvSpPr/>
          <p:nvPr/>
        </p:nvSpPr>
        <p:spPr>
          <a:xfrm>
            <a:off x="5866915" y="3191873"/>
            <a:ext cx="6096000" cy="923330"/>
          </a:xfrm>
          <a:prstGeom prst="rect">
            <a:avLst/>
          </a:prstGeom>
        </p:spPr>
        <p:txBody>
          <a:bodyPr>
            <a:spAutoFit/>
          </a:bodyPr>
          <a:lstStyle/>
          <a:p>
            <a:r>
              <a:rPr lang="zh-CN" altLang="en-US" dirty="0">
                <a:solidFill>
                  <a:srgbClr val="4D4D4D"/>
                </a:solidFill>
                <a:latin typeface="-apple-system"/>
              </a:rPr>
              <a:t>如果一个样本在特征空间中的</a:t>
            </a:r>
            <a:r>
              <a:rPr lang="en-US" altLang="zh-CN" dirty="0">
                <a:solidFill>
                  <a:srgbClr val="4D4D4D"/>
                </a:solidFill>
                <a:latin typeface="-apple-system"/>
              </a:rPr>
              <a:t>k</a:t>
            </a:r>
            <a:r>
              <a:rPr lang="zh-CN" altLang="en-US" dirty="0">
                <a:solidFill>
                  <a:srgbClr val="4D4D4D"/>
                </a:solidFill>
                <a:latin typeface="-apple-system"/>
              </a:rPr>
              <a:t>个最相似</a:t>
            </a:r>
            <a:r>
              <a:rPr lang="en-US" altLang="zh-CN" dirty="0">
                <a:solidFill>
                  <a:srgbClr val="4D4D4D"/>
                </a:solidFill>
                <a:latin typeface="-apple-system"/>
              </a:rPr>
              <a:t>(</a:t>
            </a:r>
            <a:r>
              <a:rPr lang="zh-CN" altLang="en-US" dirty="0">
                <a:solidFill>
                  <a:srgbClr val="4D4D4D"/>
                </a:solidFill>
                <a:latin typeface="-apple-system"/>
              </a:rPr>
              <a:t>即特征空间中距离最邻近</a:t>
            </a:r>
            <a:r>
              <a:rPr lang="en-US" altLang="zh-CN" dirty="0">
                <a:solidFill>
                  <a:srgbClr val="4D4D4D"/>
                </a:solidFill>
                <a:latin typeface="-apple-system"/>
              </a:rPr>
              <a:t>)</a:t>
            </a:r>
            <a:r>
              <a:rPr lang="zh-CN" altLang="en-US" dirty="0">
                <a:solidFill>
                  <a:srgbClr val="4D4D4D"/>
                </a:solidFill>
                <a:latin typeface="-apple-system"/>
              </a:rPr>
              <a:t>的样本中的大多数属于某一个类别，则该样本也属于这个类别。</a:t>
            </a:r>
            <a:endParaRPr lang="zh-CN" altLang="en-US" dirty="0"/>
          </a:p>
        </p:txBody>
      </p:sp>
    </p:spTree>
    <p:extLst>
      <p:ext uri="{BB962C8B-B14F-4D97-AF65-F5344CB8AC3E}">
        <p14:creationId xmlns:p14="http://schemas.microsoft.com/office/powerpoint/2010/main" val="92407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K-NN</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6146" name="Picture 2" descr="这里写图片描述">
            <a:extLst>
              <a:ext uri="{FF2B5EF4-FFF2-40B4-BE49-F238E27FC236}">
                <a16:creationId xmlns:a16="http://schemas.microsoft.com/office/drawing/2014/main" id="{88AEE9D9-EC26-428F-AD93-2026F706F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95" y="1408549"/>
            <a:ext cx="4726917" cy="44899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CE41D86-513C-4D11-9961-5DC73C307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637" y="1573070"/>
            <a:ext cx="4948274" cy="1266834"/>
          </a:xfrm>
          <a:prstGeom prst="rect">
            <a:avLst/>
          </a:prstGeom>
        </p:spPr>
      </p:pic>
      <p:pic>
        <p:nvPicPr>
          <p:cNvPr id="7" name="图片 6">
            <a:extLst>
              <a:ext uri="{FF2B5EF4-FFF2-40B4-BE49-F238E27FC236}">
                <a16:creationId xmlns:a16="http://schemas.microsoft.com/office/drawing/2014/main" id="{B2F3661F-1D4A-40C8-AB13-EF334B4DDE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4136" y="3124897"/>
            <a:ext cx="5329276" cy="1057283"/>
          </a:xfrm>
          <a:prstGeom prst="rect">
            <a:avLst/>
          </a:prstGeom>
        </p:spPr>
      </p:pic>
      <p:pic>
        <p:nvPicPr>
          <p:cNvPr id="9" name="图片 8">
            <a:extLst>
              <a:ext uri="{FF2B5EF4-FFF2-40B4-BE49-F238E27FC236}">
                <a16:creationId xmlns:a16="http://schemas.microsoft.com/office/drawing/2014/main" id="{4B601F50-9D92-4277-A531-5DB4857D83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7005" y="4389334"/>
            <a:ext cx="5143538" cy="1428760"/>
          </a:xfrm>
          <a:prstGeom prst="rect">
            <a:avLst/>
          </a:prstGeom>
        </p:spPr>
      </p:pic>
    </p:spTree>
    <p:extLst>
      <p:ext uri="{BB962C8B-B14F-4D97-AF65-F5344CB8AC3E}">
        <p14:creationId xmlns:p14="http://schemas.microsoft.com/office/powerpoint/2010/main" val="172139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软间隔的支持向量机  </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4" name="图片 3">
            <a:extLst>
              <a:ext uri="{FF2B5EF4-FFF2-40B4-BE49-F238E27FC236}">
                <a16:creationId xmlns:a16="http://schemas.microsoft.com/office/drawing/2014/main" id="{6160D6F1-3236-4896-9AB3-357BE797A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507" y="2071019"/>
            <a:ext cx="6288986" cy="1205581"/>
          </a:xfrm>
          <a:prstGeom prst="rect">
            <a:avLst/>
          </a:prstGeom>
        </p:spPr>
      </p:pic>
      <p:sp>
        <p:nvSpPr>
          <p:cNvPr id="7" name="矩形 6">
            <a:extLst>
              <a:ext uri="{FF2B5EF4-FFF2-40B4-BE49-F238E27FC236}">
                <a16:creationId xmlns:a16="http://schemas.microsoft.com/office/drawing/2014/main" id="{FD0E596B-E7DF-4766-9344-B570005AE5CC}"/>
              </a:ext>
            </a:extLst>
          </p:cNvPr>
          <p:cNvSpPr/>
          <p:nvPr/>
        </p:nvSpPr>
        <p:spPr>
          <a:xfrm>
            <a:off x="3048000" y="1449524"/>
            <a:ext cx="6096000" cy="369332"/>
          </a:xfrm>
          <a:prstGeom prst="rect">
            <a:avLst/>
          </a:prstGeom>
        </p:spPr>
        <p:txBody>
          <a:bodyPr>
            <a:spAutoFit/>
          </a:bodyPr>
          <a:lstStyle/>
          <a:p>
            <a:pPr algn="ctr"/>
            <a:r>
              <a:rPr lang="zh-CN" altLang="en-US" dirty="0"/>
              <a:t>软间隔的支持向量机允许某些样本不满足约束条件</a:t>
            </a:r>
          </a:p>
        </p:txBody>
      </p:sp>
      <p:sp>
        <p:nvSpPr>
          <p:cNvPr id="5" name="AutoShape 2" descr="在这里插入图片描述">
            <a:extLst>
              <a:ext uri="{FF2B5EF4-FFF2-40B4-BE49-F238E27FC236}">
                <a16:creationId xmlns:a16="http://schemas.microsoft.com/office/drawing/2014/main" id="{A86DD769-7F5D-4997-9F9D-B394670034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AD22B484-63FB-4B46-8DBE-8B7286811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08" y="3276600"/>
            <a:ext cx="4781550" cy="3248025"/>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026E50E1-01FF-4C8C-B2C5-0D700E3E0360}"/>
                  </a:ext>
                </a:extLst>
              </p14:cNvPr>
              <p14:cNvContentPartPr/>
              <p14:nvPr/>
            </p14:nvContentPartPr>
            <p14:xfrm>
              <a:off x="2796809" y="6275481"/>
              <a:ext cx="2336760" cy="197280"/>
            </p14:xfrm>
          </p:contentPart>
        </mc:Choice>
        <mc:Fallback xmlns="">
          <p:pic>
            <p:nvPicPr>
              <p:cNvPr id="10" name="墨迹 9">
                <a:extLst>
                  <a:ext uri="{FF2B5EF4-FFF2-40B4-BE49-F238E27FC236}">
                    <a16:creationId xmlns:a16="http://schemas.microsoft.com/office/drawing/2014/main" id="{026E50E1-01FF-4C8C-B2C5-0D700E3E0360}"/>
                  </a:ext>
                </a:extLst>
              </p:cNvPr>
              <p:cNvPicPr/>
              <p:nvPr/>
            </p:nvPicPr>
            <p:blipFill>
              <a:blip r:embed="rId8"/>
              <a:stretch>
                <a:fillRect/>
              </a:stretch>
            </p:blipFill>
            <p:spPr>
              <a:xfrm>
                <a:off x="2734169" y="6212481"/>
                <a:ext cx="24624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1ECBBF89-B2CE-4130-8312-0A581EAC5156}"/>
                  </a:ext>
                </a:extLst>
              </p14:cNvPr>
              <p14:cNvContentPartPr/>
              <p14:nvPr/>
            </p14:nvContentPartPr>
            <p14:xfrm>
              <a:off x="521249" y="3559281"/>
              <a:ext cx="194760" cy="298440"/>
            </p14:xfrm>
          </p:contentPart>
        </mc:Choice>
        <mc:Fallback xmlns="">
          <p:pic>
            <p:nvPicPr>
              <p:cNvPr id="11" name="墨迹 10">
                <a:extLst>
                  <a:ext uri="{FF2B5EF4-FFF2-40B4-BE49-F238E27FC236}">
                    <a16:creationId xmlns:a16="http://schemas.microsoft.com/office/drawing/2014/main" id="{1ECBBF89-B2CE-4130-8312-0A581EAC5156}"/>
                  </a:ext>
                </a:extLst>
              </p:cNvPr>
              <p:cNvPicPr/>
              <p:nvPr/>
            </p:nvPicPr>
            <p:blipFill>
              <a:blip r:embed="rId10"/>
              <a:stretch>
                <a:fillRect/>
              </a:stretch>
            </p:blipFill>
            <p:spPr>
              <a:xfrm>
                <a:off x="458609" y="3496281"/>
                <a:ext cx="320400" cy="424080"/>
              </a:xfrm>
              <a:prstGeom prst="rect">
                <a:avLst/>
              </a:prstGeom>
            </p:spPr>
          </p:pic>
        </mc:Fallback>
      </mc:AlternateContent>
      <p:pic>
        <p:nvPicPr>
          <p:cNvPr id="14" name="图片 13">
            <a:extLst>
              <a:ext uri="{FF2B5EF4-FFF2-40B4-BE49-F238E27FC236}">
                <a16:creationId xmlns:a16="http://schemas.microsoft.com/office/drawing/2014/main" id="{FF913F54-36A2-4573-9E67-5735D0FDAC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33098" y="3857721"/>
            <a:ext cx="3709174" cy="1256095"/>
          </a:xfrm>
          <a:prstGeom prst="rect">
            <a:avLst/>
          </a:prstGeom>
        </p:spPr>
      </p:pic>
    </p:spTree>
    <p:extLst>
      <p:ext uri="{BB962C8B-B14F-4D97-AF65-F5344CB8AC3E}">
        <p14:creationId xmlns:p14="http://schemas.microsoft.com/office/powerpoint/2010/main" val="3701365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AdaBoost</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框 2">
            <a:extLst>
              <a:ext uri="{FF2B5EF4-FFF2-40B4-BE49-F238E27FC236}">
                <a16:creationId xmlns:a16="http://schemas.microsoft.com/office/drawing/2014/main" id="{D13F2F3A-9569-43A0-A161-5DD9F896003C}"/>
              </a:ext>
            </a:extLst>
          </p:cNvPr>
          <p:cNvSpPr txBox="1"/>
          <p:nvPr/>
        </p:nvSpPr>
        <p:spPr>
          <a:xfrm>
            <a:off x="2572357" y="1431418"/>
            <a:ext cx="7047286" cy="707886"/>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Boosting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提升方法在分类问题中，通过改变训练样本的权重，学习多个分类器，并将这些分类器线性组合，提高分类的性能</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矩形: 圆角 3">
            <a:extLst>
              <a:ext uri="{FF2B5EF4-FFF2-40B4-BE49-F238E27FC236}">
                <a16:creationId xmlns:a16="http://schemas.microsoft.com/office/drawing/2014/main" id="{BAFDDCDF-ED06-42FD-9A17-FB1EB02DFEEF}"/>
              </a:ext>
            </a:extLst>
          </p:cNvPr>
          <p:cNvSpPr/>
          <p:nvPr/>
        </p:nvSpPr>
        <p:spPr>
          <a:xfrm>
            <a:off x="366925" y="2811482"/>
            <a:ext cx="1770557"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弱分类器</a:t>
            </a:r>
          </a:p>
        </p:txBody>
      </p:sp>
      <p:sp>
        <p:nvSpPr>
          <p:cNvPr id="5" name="加号 4">
            <a:extLst>
              <a:ext uri="{FF2B5EF4-FFF2-40B4-BE49-F238E27FC236}">
                <a16:creationId xmlns:a16="http://schemas.microsoft.com/office/drawing/2014/main" id="{AAA5273D-4F92-49BA-BBA0-EA06F63FCEF2}"/>
              </a:ext>
            </a:extLst>
          </p:cNvPr>
          <p:cNvSpPr/>
          <p:nvPr/>
        </p:nvSpPr>
        <p:spPr>
          <a:xfrm>
            <a:off x="2137482" y="2869800"/>
            <a:ext cx="559124" cy="500882"/>
          </a:xfrm>
          <a:prstGeom prst="mathPlus">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103346F-2951-4263-B083-67D604ABB6F1}"/>
              </a:ext>
            </a:extLst>
          </p:cNvPr>
          <p:cNvSpPr/>
          <p:nvPr/>
        </p:nvSpPr>
        <p:spPr>
          <a:xfrm>
            <a:off x="2731550" y="2811482"/>
            <a:ext cx="1770557"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弱分类器</a:t>
            </a:r>
          </a:p>
        </p:txBody>
      </p:sp>
      <p:sp>
        <p:nvSpPr>
          <p:cNvPr id="8" name="加号 7">
            <a:extLst>
              <a:ext uri="{FF2B5EF4-FFF2-40B4-BE49-F238E27FC236}">
                <a16:creationId xmlns:a16="http://schemas.microsoft.com/office/drawing/2014/main" id="{6A11A21C-1A7C-4151-9963-9106AFFB15EC}"/>
              </a:ext>
            </a:extLst>
          </p:cNvPr>
          <p:cNvSpPr/>
          <p:nvPr/>
        </p:nvSpPr>
        <p:spPr>
          <a:xfrm>
            <a:off x="4537051" y="2869800"/>
            <a:ext cx="559124" cy="500882"/>
          </a:xfrm>
          <a:prstGeom prst="mathPlus">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42AEC03-8C11-45EB-8446-1856D1DF4BD4}"/>
              </a:ext>
            </a:extLst>
          </p:cNvPr>
          <p:cNvSpPr/>
          <p:nvPr/>
        </p:nvSpPr>
        <p:spPr>
          <a:xfrm>
            <a:off x="5201014" y="3029965"/>
            <a:ext cx="174722" cy="18055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C823BCB-4666-425F-A865-56557A904783}"/>
              </a:ext>
            </a:extLst>
          </p:cNvPr>
          <p:cNvSpPr/>
          <p:nvPr/>
        </p:nvSpPr>
        <p:spPr>
          <a:xfrm>
            <a:off x="5492223" y="3029965"/>
            <a:ext cx="174722" cy="18055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BE0F48-BF4E-4DC1-96A8-975E9A2FDD63}"/>
              </a:ext>
            </a:extLst>
          </p:cNvPr>
          <p:cNvSpPr/>
          <p:nvPr/>
        </p:nvSpPr>
        <p:spPr>
          <a:xfrm>
            <a:off x="5781493" y="3029964"/>
            <a:ext cx="174722" cy="18055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加号 11">
            <a:extLst>
              <a:ext uri="{FF2B5EF4-FFF2-40B4-BE49-F238E27FC236}">
                <a16:creationId xmlns:a16="http://schemas.microsoft.com/office/drawing/2014/main" id="{79C68B81-A621-47E6-BBB1-00F139449F76}"/>
              </a:ext>
            </a:extLst>
          </p:cNvPr>
          <p:cNvSpPr/>
          <p:nvPr/>
        </p:nvSpPr>
        <p:spPr>
          <a:xfrm>
            <a:off x="6061054" y="2869800"/>
            <a:ext cx="559124" cy="500882"/>
          </a:xfrm>
          <a:prstGeom prst="mathPlus">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276AECB2-E588-4777-93E5-746813B6583E}"/>
              </a:ext>
            </a:extLst>
          </p:cNvPr>
          <p:cNvSpPr/>
          <p:nvPr/>
        </p:nvSpPr>
        <p:spPr>
          <a:xfrm>
            <a:off x="6655122" y="2811482"/>
            <a:ext cx="1770557"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弱分类器</a:t>
            </a:r>
          </a:p>
        </p:txBody>
      </p:sp>
      <p:sp>
        <p:nvSpPr>
          <p:cNvPr id="14" name="箭头: 右 13">
            <a:extLst>
              <a:ext uri="{FF2B5EF4-FFF2-40B4-BE49-F238E27FC236}">
                <a16:creationId xmlns:a16="http://schemas.microsoft.com/office/drawing/2014/main" id="{78C2BA87-2F6A-45E5-9EE1-16D49CA14783}"/>
              </a:ext>
            </a:extLst>
          </p:cNvPr>
          <p:cNvSpPr/>
          <p:nvPr/>
        </p:nvSpPr>
        <p:spPr>
          <a:xfrm>
            <a:off x="8646027" y="2831941"/>
            <a:ext cx="1166783" cy="57659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32B7C0D2-FF59-47AC-B653-46C477EC6988}"/>
              </a:ext>
            </a:extLst>
          </p:cNvPr>
          <p:cNvSpPr/>
          <p:nvPr/>
        </p:nvSpPr>
        <p:spPr>
          <a:xfrm>
            <a:off x="10033159" y="2811482"/>
            <a:ext cx="1770557" cy="617518"/>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强分类器</a:t>
            </a:r>
          </a:p>
        </p:txBody>
      </p:sp>
      <p:sp>
        <p:nvSpPr>
          <p:cNvPr id="16" name="文本框 15">
            <a:extLst>
              <a:ext uri="{FF2B5EF4-FFF2-40B4-BE49-F238E27FC236}">
                <a16:creationId xmlns:a16="http://schemas.microsoft.com/office/drawing/2014/main" id="{85DE7781-E963-49AC-A16A-8868CD87397E}"/>
              </a:ext>
            </a:extLst>
          </p:cNvPr>
          <p:cNvSpPr txBox="1"/>
          <p:nvPr/>
        </p:nvSpPr>
        <p:spPr>
          <a:xfrm>
            <a:off x="2572357" y="3891445"/>
            <a:ext cx="7047286" cy="2554545"/>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AdaBoost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是最具代表性的一种算法</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对于样本，</a:t>
            </a:r>
            <a:r>
              <a:rPr lang="en-US" altLang="zh-CN" sz="2000" dirty="0">
                <a:latin typeface="Times New Roman" panose="02020603050405020304" pitchFamily="18" charset="0"/>
                <a:cs typeface="Times New Roman" panose="02020603050405020304" pitchFamily="18" charset="0"/>
              </a:rPr>
              <a:t>AdaBoost</a:t>
            </a:r>
            <a:r>
              <a:rPr lang="zh-CN" altLang="en-US" sz="2000" dirty="0">
                <a:latin typeface="Times New Roman" panose="02020603050405020304" pitchFamily="18" charset="0"/>
                <a:cs typeface="Times New Roman" panose="02020603050405020304" pitchFamily="18" charset="0"/>
              </a:rPr>
              <a:t>提高那些被前一轮弱分类器错误分类样本的权值，而降低那些被正确分类样本的权值。那些没有得到正确分类的数据，由于其权值的加大而受到后一轮的弱分类器的更大关注。</a:t>
            </a: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对于分类器，</a:t>
            </a:r>
            <a:r>
              <a:rPr lang="en-US" altLang="zh-CN" sz="2000" dirty="0">
                <a:latin typeface="Times New Roman" panose="02020603050405020304" pitchFamily="18" charset="0"/>
                <a:cs typeface="Times New Roman" panose="02020603050405020304" pitchFamily="18" charset="0"/>
              </a:rPr>
              <a:t>AdaBoost</a:t>
            </a:r>
            <a:r>
              <a:rPr lang="zh-CN" altLang="en-US" sz="2000" dirty="0">
                <a:latin typeface="Times New Roman" panose="02020603050405020304" pitchFamily="18" charset="0"/>
                <a:cs typeface="Times New Roman" panose="02020603050405020304" pitchFamily="18" charset="0"/>
              </a:rPr>
              <a:t>会加大分类误差率小的弱分类器的权值，使其在表决中起较大的作用，减小分类误差率大的弱分类器的权值，使其在表决中起较小的作用。</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398388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随机森林</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5122" name="Picture 2" descr="https://pic3.zhimg.com/80/v2-ebf786a437ecd858e745210b0ddddffe_1440w.webp">
            <a:extLst>
              <a:ext uri="{FF2B5EF4-FFF2-40B4-BE49-F238E27FC236}">
                <a16:creationId xmlns:a16="http://schemas.microsoft.com/office/drawing/2014/main" id="{BBAADBAF-BB0E-43FC-9DAE-713224E76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101" y="1066617"/>
            <a:ext cx="8058150" cy="4095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02860E91-8C13-42B9-BF13-FBB9FACDAE87}"/>
                  </a:ext>
                </a:extLst>
              </p14:cNvPr>
              <p14:cNvContentPartPr/>
              <p14:nvPr/>
            </p14:nvContentPartPr>
            <p14:xfrm>
              <a:off x="7310059" y="4699990"/>
              <a:ext cx="2607840" cy="303840"/>
            </p14:xfrm>
          </p:contentPart>
        </mc:Choice>
        <mc:Fallback xmlns="">
          <p:pic>
            <p:nvPicPr>
              <p:cNvPr id="3" name="墨迹 2">
                <a:extLst>
                  <a:ext uri="{FF2B5EF4-FFF2-40B4-BE49-F238E27FC236}">
                    <a16:creationId xmlns:a16="http://schemas.microsoft.com/office/drawing/2014/main" id="{02860E91-8C13-42B9-BF13-FBB9FACDAE87}"/>
                  </a:ext>
                </a:extLst>
              </p:cNvPr>
              <p:cNvPicPr/>
              <p:nvPr/>
            </p:nvPicPr>
            <p:blipFill>
              <a:blip r:embed="rId7"/>
              <a:stretch>
                <a:fillRect/>
              </a:stretch>
            </p:blipFill>
            <p:spPr>
              <a:xfrm>
                <a:off x="7247419" y="4637350"/>
                <a:ext cx="2733480" cy="429480"/>
              </a:xfrm>
              <a:prstGeom prst="rect">
                <a:avLst/>
              </a:prstGeom>
            </p:spPr>
          </p:pic>
        </mc:Fallback>
      </mc:AlternateContent>
      <p:sp>
        <p:nvSpPr>
          <p:cNvPr id="4" name="椭圆 3">
            <a:extLst>
              <a:ext uri="{FF2B5EF4-FFF2-40B4-BE49-F238E27FC236}">
                <a16:creationId xmlns:a16="http://schemas.microsoft.com/office/drawing/2014/main" id="{8B300ED4-FABD-41F6-A739-4E5A4BD743EC}"/>
              </a:ext>
            </a:extLst>
          </p:cNvPr>
          <p:cNvSpPr/>
          <p:nvPr/>
        </p:nvSpPr>
        <p:spPr>
          <a:xfrm>
            <a:off x="1316252" y="861087"/>
            <a:ext cx="9819626" cy="2178252"/>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流程图: 可选过程 4">
            <a:extLst>
              <a:ext uri="{FF2B5EF4-FFF2-40B4-BE49-F238E27FC236}">
                <a16:creationId xmlns:a16="http://schemas.microsoft.com/office/drawing/2014/main" id="{692484D5-7037-43AC-A572-5BF16E492D2E}"/>
              </a:ext>
            </a:extLst>
          </p:cNvPr>
          <p:cNvSpPr/>
          <p:nvPr/>
        </p:nvSpPr>
        <p:spPr>
          <a:xfrm>
            <a:off x="256265" y="2847141"/>
            <a:ext cx="1380337" cy="704881"/>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森林</a:t>
            </a:r>
          </a:p>
        </p:txBody>
      </p:sp>
      <p:cxnSp>
        <p:nvCxnSpPr>
          <p:cNvPr id="8" name="直接连接符 7">
            <a:extLst>
              <a:ext uri="{FF2B5EF4-FFF2-40B4-BE49-F238E27FC236}">
                <a16:creationId xmlns:a16="http://schemas.microsoft.com/office/drawing/2014/main" id="{36C23E4C-6628-4999-8DFF-73F98B63AF1D}"/>
              </a:ext>
            </a:extLst>
          </p:cNvPr>
          <p:cNvCxnSpPr>
            <a:cxnSpLocks/>
            <a:stCxn id="5" idx="0"/>
            <a:endCxn id="4" idx="2"/>
          </p:cNvCxnSpPr>
          <p:nvPr/>
        </p:nvCxnSpPr>
        <p:spPr>
          <a:xfrm flipV="1">
            <a:off x="946434" y="1950213"/>
            <a:ext cx="369818" cy="896928"/>
          </a:xfrm>
          <a:prstGeom prst="line">
            <a:avLst/>
          </a:prstGeom>
        </p:spPr>
        <p:style>
          <a:lnRef idx="3">
            <a:schemeClr val="accent1"/>
          </a:lnRef>
          <a:fillRef idx="0">
            <a:schemeClr val="accent1"/>
          </a:fillRef>
          <a:effectRef idx="2">
            <a:schemeClr val="accent1"/>
          </a:effectRef>
          <a:fontRef idx="minor">
            <a:schemeClr val="tx1"/>
          </a:fontRef>
        </p:style>
      </p:cxnSp>
      <p:sp>
        <p:nvSpPr>
          <p:cNvPr id="36" name="矩形: 圆角 35">
            <a:extLst>
              <a:ext uri="{FF2B5EF4-FFF2-40B4-BE49-F238E27FC236}">
                <a16:creationId xmlns:a16="http://schemas.microsoft.com/office/drawing/2014/main" id="{DFE395B9-7739-4513-8464-5966F1C86588}"/>
              </a:ext>
            </a:extLst>
          </p:cNvPr>
          <p:cNvSpPr/>
          <p:nvPr/>
        </p:nvSpPr>
        <p:spPr>
          <a:xfrm>
            <a:off x="180786" y="4542879"/>
            <a:ext cx="4807880" cy="217275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随机：（</a:t>
            </a:r>
            <a:r>
              <a:rPr lang="en-US" altLang="zh-CN" dirty="0">
                <a:solidFill>
                  <a:schemeClr val="tx1"/>
                </a:solidFill>
              </a:rPr>
              <a:t>1</a:t>
            </a:r>
            <a:r>
              <a:rPr lang="zh-CN" altLang="en-US" dirty="0">
                <a:solidFill>
                  <a:schemeClr val="tx1"/>
                </a:solidFill>
              </a:rPr>
              <a:t>）如果训练集大小为</a:t>
            </a:r>
            <a:r>
              <a:rPr lang="en-US" altLang="zh-CN" dirty="0">
                <a:solidFill>
                  <a:schemeClr val="tx1"/>
                </a:solidFill>
              </a:rPr>
              <a:t>N</a:t>
            </a:r>
            <a:r>
              <a:rPr lang="zh-CN" altLang="en-US" dirty="0">
                <a:solidFill>
                  <a:schemeClr val="tx1"/>
                </a:solidFill>
              </a:rPr>
              <a:t>，对于每棵树而言，随机且</a:t>
            </a:r>
            <a:r>
              <a:rPr lang="zh-CN" altLang="en-US" b="1" dirty="0">
                <a:solidFill>
                  <a:schemeClr val="tx1"/>
                </a:solidFill>
              </a:rPr>
              <a:t>有放回</a:t>
            </a:r>
            <a:r>
              <a:rPr lang="zh-CN" altLang="en-US" dirty="0">
                <a:solidFill>
                  <a:schemeClr val="tx1"/>
                </a:solidFill>
              </a:rPr>
              <a:t>地从训练集中的抽取</a:t>
            </a:r>
            <a:r>
              <a:rPr lang="en-US" altLang="zh-CN" dirty="0">
                <a:solidFill>
                  <a:schemeClr val="tx1"/>
                </a:solidFill>
              </a:rPr>
              <a:t>N</a:t>
            </a:r>
            <a:r>
              <a:rPr lang="zh-CN" altLang="en-US" dirty="0">
                <a:solidFill>
                  <a:schemeClr val="tx1"/>
                </a:solidFill>
              </a:rPr>
              <a:t>个训练样本（就是</a:t>
            </a:r>
            <a:r>
              <a:rPr lang="en-US" altLang="zh-CN" dirty="0">
                <a:solidFill>
                  <a:schemeClr val="tx1"/>
                </a:solidFill>
              </a:rPr>
              <a:t>bootstrap sample</a:t>
            </a:r>
            <a:r>
              <a:rPr lang="zh-CN" altLang="en-US" dirty="0">
                <a:solidFill>
                  <a:schemeClr val="tx1"/>
                </a:solidFill>
              </a:rPr>
              <a:t>方法</a:t>
            </a:r>
            <a:r>
              <a:rPr lang="en-US" altLang="zh-CN" dirty="0">
                <a:solidFill>
                  <a:schemeClr val="tx1"/>
                </a:solidFill>
              </a:rPr>
              <a:t>, </a:t>
            </a:r>
            <a:r>
              <a:rPr lang="zh-CN" altLang="en-US" dirty="0">
                <a:solidFill>
                  <a:schemeClr val="tx1"/>
                </a:solidFill>
              </a:rPr>
              <a:t>拔靴法采样）作为该树的训练集；从这里我们可以知道：每棵树的训练集都是不同的，而且里面包含重复的训练样本。</a:t>
            </a:r>
          </a:p>
        </p:txBody>
      </p:sp>
      <p:sp>
        <p:nvSpPr>
          <p:cNvPr id="37" name="矩形: 圆角 36">
            <a:extLst>
              <a:ext uri="{FF2B5EF4-FFF2-40B4-BE49-F238E27FC236}">
                <a16:creationId xmlns:a16="http://schemas.microsoft.com/office/drawing/2014/main" id="{5CB099CE-89A8-45BB-BF66-51675A18D3DC}"/>
              </a:ext>
            </a:extLst>
          </p:cNvPr>
          <p:cNvSpPr/>
          <p:nvPr/>
        </p:nvSpPr>
        <p:spPr>
          <a:xfrm>
            <a:off x="7095824" y="4542878"/>
            <a:ext cx="4807880" cy="217275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随机：（</a:t>
            </a:r>
            <a:r>
              <a:rPr lang="en-US" altLang="zh-CN" dirty="0">
                <a:solidFill>
                  <a:schemeClr val="tx1"/>
                </a:solidFill>
              </a:rPr>
              <a:t>2</a:t>
            </a:r>
            <a:r>
              <a:rPr lang="zh-CN" altLang="en-US" dirty="0">
                <a:solidFill>
                  <a:schemeClr val="tx1"/>
                </a:solidFill>
              </a:rPr>
              <a:t>）如果存在</a:t>
            </a:r>
            <a:r>
              <a:rPr lang="en-US" altLang="zh-CN" dirty="0">
                <a:solidFill>
                  <a:schemeClr val="tx1"/>
                </a:solidFill>
              </a:rPr>
              <a:t>M</a:t>
            </a:r>
            <a:r>
              <a:rPr lang="zh-CN" altLang="en-US" dirty="0">
                <a:solidFill>
                  <a:schemeClr val="tx1"/>
                </a:solidFill>
              </a:rPr>
              <a:t>个特征，则在每个节点分裂的时候，从</a:t>
            </a:r>
            <a:r>
              <a:rPr lang="en-US" altLang="zh-CN" dirty="0">
                <a:solidFill>
                  <a:schemeClr val="tx1"/>
                </a:solidFill>
              </a:rPr>
              <a:t>M</a:t>
            </a:r>
            <a:r>
              <a:rPr lang="zh-CN" altLang="en-US" dirty="0">
                <a:solidFill>
                  <a:schemeClr val="tx1"/>
                </a:solidFill>
              </a:rPr>
              <a:t>中随机选择</a:t>
            </a:r>
            <a:r>
              <a:rPr lang="en-US" altLang="zh-CN" dirty="0">
                <a:solidFill>
                  <a:schemeClr val="tx1"/>
                </a:solidFill>
              </a:rPr>
              <a:t>m</a:t>
            </a:r>
            <a:r>
              <a:rPr lang="zh-CN" altLang="en-US" dirty="0">
                <a:solidFill>
                  <a:schemeClr val="tx1"/>
                </a:solidFill>
              </a:rPr>
              <a:t>个特征维度（</a:t>
            </a:r>
            <a:r>
              <a:rPr lang="en-US" altLang="zh-CN" dirty="0">
                <a:solidFill>
                  <a:schemeClr val="tx1"/>
                </a:solidFill>
              </a:rPr>
              <a:t>m &lt;&lt; M</a:t>
            </a:r>
            <a:r>
              <a:rPr lang="zh-CN" altLang="en-US" dirty="0">
                <a:solidFill>
                  <a:schemeClr val="tx1"/>
                </a:solidFill>
              </a:rPr>
              <a:t>），使用这些</a:t>
            </a:r>
            <a:r>
              <a:rPr lang="en-US" altLang="zh-CN" dirty="0">
                <a:solidFill>
                  <a:schemeClr val="tx1"/>
                </a:solidFill>
              </a:rPr>
              <a:t>m</a:t>
            </a:r>
            <a:r>
              <a:rPr lang="zh-CN" altLang="en-US" dirty="0">
                <a:solidFill>
                  <a:schemeClr val="tx1"/>
                </a:solidFill>
              </a:rPr>
              <a:t>个特征维度中最佳特征</a:t>
            </a:r>
            <a:r>
              <a:rPr lang="en-US" altLang="zh-CN" dirty="0">
                <a:solidFill>
                  <a:schemeClr val="tx1"/>
                </a:solidFill>
              </a:rPr>
              <a:t>(</a:t>
            </a:r>
            <a:r>
              <a:rPr lang="zh-CN" altLang="en-US" dirty="0">
                <a:solidFill>
                  <a:schemeClr val="tx1"/>
                </a:solidFill>
              </a:rPr>
              <a:t>最大化信息增益</a:t>
            </a:r>
            <a:r>
              <a:rPr lang="en-US" altLang="zh-CN" dirty="0">
                <a:solidFill>
                  <a:schemeClr val="tx1"/>
                </a:solidFill>
              </a:rPr>
              <a:t>)</a:t>
            </a:r>
            <a:r>
              <a:rPr lang="zh-CN" altLang="en-US" dirty="0">
                <a:solidFill>
                  <a:schemeClr val="tx1"/>
                </a:solidFill>
              </a:rPr>
              <a:t>来分割节点。在森林生长期间，</a:t>
            </a:r>
            <a:r>
              <a:rPr lang="en-US" altLang="zh-CN" dirty="0">
                <a:solidFill>
                  <a:schemeClr val="tx1"/>
                </a:solidFill>
              </a:rPr>
              <a:t>m</a:t>
            </a:r>
            <a:r>
              <a:rPr lang="zh-CN" altLang="en-US" dirty="0">
                <a:solidFill>
                  <a:schemeClr val="tx1"/>
                </a:solidFill>
              </a:rPr>
              <a:t>的值保持不变。</a:t>
            </a:r>
          </a:p>
        </p:txBody>
      </p:sp>
    </p:spTree>
    <p:extLst>
      <p:ext uri="{BB962C8B-B14F-4D97-AF65-F5344CB8AC3E}">
        <p14:creationId xmlns:p14="http://schemas.microsoft.com/office/powerpoint/2010/main" val="334221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B9C9B0C-ADC0-4CEE-AB90-09CB38786D89}"/>
              </a:ext>
            </a:extLst>
          </p:cNvPr>
          <p:cNvGrpSpPr/>
          <p:nvPr/>
        </p:nvGrpSpPr>
        <p:grpSpPr>
          <a:xfrm>
            <a:off x="-2183584" y="-241003"/>
            <a:ext cx="7357162" cy="7340006"/>
            <a:chOff x="2105799" y="20055838"/>
            <a:chExt cx="6748090" cy="6732363"/>
          </a:xfrm>
          <a:solidFill>
            <a:schemeClr val="accent1">
              <a:alpha val="10000"/>
            </a:schemeClr>
          </a:solidFill>
        </p:grpSpPr>
        <p:sp>
          <p:nvSpPr>
            <p:cNvPr id="3" name="Freeform 8">
              <a:extLst>
                <a:ext uri="{FF2B5EF4-FFF2-40B4-BE49-F238E27FC236}">
                  <a16:creationId xmlns:a16="http://schemas.microsoft.com/office/drawing/2014/main" id="{EC1C64F5-1BEB-474E-9192-286614397EC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Freeform 42">
              <a:extLst>
                <a:ext uri="{FF2B5EF4-FFF2-40B4-BE49-F238E27FC236}">
                  <a16:creationId xmlns:a16="http://schemas.microsoft.com/office/drawing/2014/main" id="{89CE50DB-B8C3-4FDD-A335-94557C05870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Freeform 43">
              <a:extLst>
                <a:ext uri="{FF2B5EF4-FFF2-40B4-BE49-F238E27FC236}">
                  <a16:creationId xmlns:a16="http://schemas.microsoft.com/office/drawing/2014/main" id="{00112151-0F07-40C4-AA1C-0A020E26478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Freeform 44">
              <a:extLst>
                <a:ext uri="{FF2B5EF4-FFF2-40B4-BE49-F238E27FC236}">
                  <a16:creationId xmlns:a16="http://schemas.microsoft.com/office/drawing/2014/main" id="{F3D57A20-90E7-4931-9F13-5571E8224AD8}"/>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Freeform 45">
              <a:extLst>
                <a:ext uri="{FF2B5EF4-FFF2-40B4-BE49-F238E27FC236}">
                  <a16:creationId xmlns:a16="http://schemas.microsoft.com/office/drawing/2014/main" id="{247C96C5-C862-4D46-A3EF-67E899CCAB1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Freeform 46">
              <a:extLst>
                <a:ext uri="{FF2B5EF4-FFF2-40B4-BE49-F238E27FC236}">
                  <a16:creationId xmlns:a16="http://schemas.microsoft.com/office/drawing/2014/main" id="{7F5C8FF8-C658-422B-BBF4-0C544E1B467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Freeform 47">
              <a:extLst>
                <a:ext uri="{FF2B5EF4-FFF2-40B4-BE49-F238E27FC236}">
                  <a16:creationId xmlns:a16="http://schemas.microsoft.com/office/drawing/2014/main" id="{5A7AAA8F-E917-4C5E-A1F9-27D197F6A62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Freeform 48">
              <a:extLst>
                <a:ext uri="{FF2B5EF4-FFF2-40B4-BE49-F238E27FC236}">
                  <a16:creationId xmlns:a16="http://schemas.microsoft.com/office/drawing/2014/main" id="{BBFD8CEC-E7BE-4AA7-9E68-A0838B1D0D4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Freeform 49">
              <a:extLst>
                <a:ext uri="{FF2B5EF4-FFF2-40B4-BE49-F238E27FC236}">
                  <a16:creationId xmlns:a16="http://schemas.microsoft.com/office/drawing/2014/main" id="{B6892404-1676-49CF-83FB-C1FA3496991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50">
              <a:extLst>
                <a:ext uri="{FF2B5EF4-FFF2-40B4-BE49-F238E27FC236}">
                  <a16:creationId xmlns:a16="http://schemas.microsoft.com/office/drawing/2014/main" id="{56870219-1A2F-4A25-A9CF-F1C2A56A548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51">
              <a:extLst>
                <a:ext uri="{FF2B5EF4-FFF2-40B4-BE49-F238E27FC236}">
                  <a16:creationId xmlns:a16="http://schemas.microsoft.com/office/drawing/2014/main" id="{33D62670-B860-4AB9-B917-BC7F729BDBF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52">
              <a:extLst>
                <a:ext uri="{FF2B5EF4-FFF2-40B4-BE49-F238E27FC236}">
                  <a16:creationId xmlns:a16="http://schemas.microsoft.com/office/drawing/2014/main" id="{35C4107C-2959-4390-8CAF-19FD5399102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53">
              <a:extLst>
                <a:ext uri="{FF2B5EF4-FFF2-40B4-BE49-F238E27FC236}">
                  <a16:creationId xmlns:a16="http://schemas.microsoft.com/office/drawing/2014/main" id="{00B1DCEF-8AB1-4F38-A4E9-8F568068B84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54">
              <a:extLst>
                <a:ext uri="{FF2B5EF4-FFF2-40B4-BE49-F238E27FC236}">
                  <a16:creationId xmlns:a16="http://schemas.microsoft.com/office/drawing/2014/main" id="{A6FAA3D6-36A6-4C3E-A400-7D7755E6F07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55">
              <a:extLst>
                <a:ext uri="{FF2B5EF4-FFF2-40B4-BE49-F238E27FC236}">
                  <a16:creationId xmlns:a16="http://schemas.microsoft.com/office/drawing/2014/main" id="{4F5AE20C-E612-418D-B881-CB1B4E52F6F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56">
              <a:extLst>
                <a:ext uri="{FF2B5EF4-FFF2-40B4-BE49-F238E27FC236}">
                  <a16:creationId xmlns:a16="http://schemas.microsoft.com/office/drawing/2014/main" id="{0E9B1F18-8F10-49E6-B953-52168CA3248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57">
              <a:extLst>
                <a:ext uri="{FF2B5EF4-FFF2-40B4-BE49-F238E27FC236}">
                  <a16:creationId xmlns:a16="http://schemas.microsoft.com/office/drawing/2014/main" id="{B1DE2A49-C466-4873-8A6A-CE8004657F99}"/>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58">
              <a:extLst>
                <a:ext uri="{FF2B5EF4-FFF2-40B4-BE49-F238E27FC236}">
                  <a16:creationId xmlns:a16="http://schemas.microsoft.com/office/drawing/2014/main" id="{8140CE67-ABE7-42A0-8C17-E7427D1D7CE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9">
              <a:extLst>
                <a:ext uri="{FF2B5EF4-FFF2-40B4-BE49-F238E27FC236}">
                  <a16:creationId xmlns:a16="http://schemas.microsoft.com/office/drawing/2014/main" id="{C47E31A0-A11D-43E4-9DF4-658CCD9F87E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60">
              <a:extLst>
                <a:ext uri="{FF2B5EF4-FFF2-40B4-BE49-F238E27FC236}">
                  <a16:creationId xmlns:a16="http://schemas.microsoft.com/office/drawing/2014/main" id="{8585BF55-CAC4-4ECA-B27E-59BF3140CAD2}"/>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61">
              <a:extLst>
                <a:ext uri="{FF2B5EF4-FFF2-40B4-BE49-F238E27FC236}">
                  <a16:creationId xmlns:a16="http://schemas.microsoft.com/office/drawing/2014/main" id="{9B2BB902-96D8-4686-92DA-A7581959560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62">
              <a:extLst>
                <a:ext uri="{FF2B5EF4-FFF2-40B4-BE49-F238E27FC236}">
                  <a16:creationId xmlns:a16="http://schemas.microsoft.com/office/drawing/2014/main" id="{DFBF19DD-5969-49B8-A544-6FB1D09DEAA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71">
              <a:extLst>
                <a:ext uri="{FF2B5EF4-FFF2-40B4-BE49-F238E27FC236}">
                  <a16:creationId xmlns:a16="http://schemas.microsoft.com/office/drawing/2014/main" id="{0CDA2BFE-8C92-47FC-A29B-2AC5FC84F1B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0" name="文本框 29">
            <a:extLst>
              <a:ext uri="{FF2B5EF4-FFF2-40B4-BE49-F238E27FC236}">
                <a16:creationId xmlns:a16="http://schemas.microsoft.com/office/drawing/2014/main" id="{1579CB4A-A79D-4005-9982-2F14EF0483F1}"/>
              </a:ext>
            </a:extLst>
          </p:cNvPr>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45B2345-E032-478B-A58F-E9009EC10404}"/>
              </a:ext>
            </a:extLst>
          </p:cNvPr>
          <p:cNvSpPr txBox="1"/>
          <p:nvPr/>
        </p:nvSpPr>
        <p:spPr>
          <a:xfrm>
            <a:off x="6947991" y="2919177"/>
            <a:ext cx="532360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训练</a:t>
            </a: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过程与分析</a:t>
            </a:r>
          </a:p>
        </p:txBody>
      </p:sp>
      <p:sp>
        <p:nvSpPr>
          <p:cNvPr id="32" name="矩形 31">
            <a:extLst>
              <a:ext uri="{FF2B5EF4-FFF2-40B4-BE49-F238E27FC236}">
                <a16:creationId xmlns:a16="http://schemas.microsoft.com/office/drawing/2014/main" id="{36483809-FCD2-4E8C-BE2D-0A6041B2420C}"/>
              </a:ext>
            </a:extLst>
          </p:cNvPr>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A334DC35-3A4D-4469-86E7-902EB5E9E2BF}"/>
              </a:ext>
            </a:extLst>
          </p:cNvPr>
          <p:cNvSpPr/>
          <p:nvPr/>
        </p:nvSpPr>
        <p:spPr>
          <a:xfrm>
            <a:off x="694799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Training </a:t>
            </a:r>
            <a:r>
              <a:rPr lang="en-US" altLang="zh-CN" sz="2800" dirty="0">
                <a:solidFill>
                  <a:srgbClr val="FFFFFF">
                    <a:lumMod val="50000"/>
                  </a:srgbClr>
                </a:solidFill>
                <a:latin typeface="Arial" panose="020B0604020202020204" pitchFamily="34" charset="0"/>
                <a:ea typeface="Microsoft YaHei" panose="020B0503020204020204" pitchFamily="34" charset="-122"/>
                <a:cs typeface="+mn-ea"/>
                <a:sym typeface="Arial" panose="020B0604020202020204" pitchFamily="34" charset="0"/>
              </a:rPr>
              <a:t>and analysis</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2470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分割测试集与训练集</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4" name="图片 3">
            <a:extLst>
              <a:ext uri="{FF2B5EF4-FFF2-40B4-BE49-F238E27FC236}">
                <a16:creationId xmlns:a16="http://schemas.microsoft.com/office/drawing/2014/main" id="{574473C4-CD3E-72BF-1BA8-4E1C87ED5BFA}"/>
              </a:ext>
            </a:extLst>
          </p:cNvPr>
          <p:cNvPicPr>
            <a:picLocks noChangeAspect="1"/>
          </p:cNvPicPr>
          <p:nvPr/>
        </p:nvPicPr>
        <p:blipFill>
          <a:blip r:embed="rId5"/>
          <a:stretch>
            <a:fillRect/>
          </a:stretch>
        </p:blipFill>
        <p:spPr>
          <a:xfrm>
            <a:off x="734291" y="1308869"/>
            <a:ext cx="10723418" cy="4640213"/>
          </a:xfrm>
          <a:prstGeom prst="rect">
            <a:avLst/>
          </a:prstGeom>
        </p:spPr>
      </p:pic>
      <p:sp>
        <p:nvSpPr>
          <p:cNvPr id="3" name="椭圆 2">
            <a:extLst>
              <a:ext uri="{FF2B5EF4-FFF2-40B4-BE49-F238E27FC236}">
                <a16:creationId xmlns:a16="http://schemas.microsoft.com/office/drawing/2014/main" id="{5055C22E-A9DF-DD89-9EB4-D2DDD2D2CB0D}"/>
              </a:ext>
            </a:extLst>
          </p:cNvPr>
          <p:cNvSpPr/>
          <p:nvPr/>
        </p:nvSpPr>
        <p:spPr>
          <a:xfrm>
            <a:off x="7024254" y="1243707"/>
            <a:ext cx="1731819" cy="5337103"/>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45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FE80ED4E-C1C8-4413-8A98-7255F3876056}"/>
              </a:ext>
            </a:extLst>
          </p:cNvPr>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模型训练方法</a:t>
            </a:r>
          </a:p>
        </p:txBody>
      </p:sp>
      <p:sp>
        <p:nvSpPr>
          <p:cNvPr id="17" name="矩形 16">
            <a:extLst>
              <a:ext uri="{FF2B5EF4-FFF2-40B4-BE49-F238E27FC236}">
                <a16:creationId xmlns:a16="http://schemas.microsoft.com/office/drawing/2014/main" id="{0AF1A650-5DC2-4A2E-B9DA-FAA0AC4E34D1}"/>
              </a:ext>
            </a:extLst>
          </p:cNvPr>
          <p:cNvSpPr/>
          <p:nvPr/>
        </p:nvSpPr>
        <p:spPr>
          <a:xfrm>
            <a:off x="7714342" y="2288545"/>
            <a:ext cx="3570515" cy="377020"/>
          </a:xfrm>
          <a:prstGeom prst="rect">
            <a:avLst/>
          </a:prstGeom>
        </p:spPr>
        <p:txBody>
          <a:bodyPr wrap="none" lIns="68573" tIns="34287" rIns="68573" bIns="34287">
            <a:spAutoFit/>
          </a:bodyPr>
          <a:lstStyle/>
          <a:p>
            <a:pPr lvl="0" algn="r">
              <a:defRPr/>
            </a:pPr>
            <a:r>
              <a:rPr lang="en-US" altLang="zh-CN" sz="2000" b="1" dirty="0">
                <a:solidFill>
                  <a:srgbClr val="9A0001"/>
                </a:solidFill>
                <a:latin typeface="Arial" panose="020B0604020202020204" pitchFamily="34" charset="0"/>
                <a:ea typeface="Microsoft YaHei" panose="020B0503020204020204" pitchFamily="34" charset="-122"/>
                <a:cs typeface="+mn-ea"/>
                <a:sym typeface="Arial" panose="020B0604020202020204" pitchFamily="34" charset="0"/>
              </a:rPr>
              <a:t>Stratified Random Sampling</a:t>
            </a:r>
            <a:endParaRPr kumimoji="0" lang="en-US" altLang="zh-CN" sz="2000" b="1" i="0" u="none" strike="noStrike" kern="1200" cap="none" spc="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17">
            <a:extLst>
              <a:ext uri="{FF2B5EF4-FFF2-40B4-BE49-F238E27FC236}">
                <a16:creationId xmlns:a16="http://schemas.microsoft.com/office/drawing/2014/main" id="{D65FBF3D-746E-44C1-8BE3-BE90B820EE12}"/>
              </a:ext>
            </a:extLst>
          </p:cNvPr>
          <p:cNvSpPr/>
          <p:nvPr/>
        </p:nvSpPr>
        <p:spPr>
          <a:xfrm>
            <a:off x="7742053" y="4759719"/>
            <a:ext cx="951208" cy="377020"/>
          </a:xfrm>
          <a:prstGeom prst="rect">
            <a:avLst/>
          </a:prstGeom>
        </p:spPr>
        <p:txBody>
          <a:bodyPr wrap="none" lIns="68573" tIns="34287" rIns="68573" bIns="34287">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K-Fold</a:t>
            </a:r>
          </a:p>
        </p:txBody>
      </p:sp>
      <p:sp>
        <p:nvSpPr>
          <p:cNvPr id="19" name="矩形 18">
            <a:extLst>
              <a:ext uri="{FF2B5EF4-FFF2-40B4-BE49-F238E27FC236}">
                <a16:creationId xmlns:a16="http://schemas.microsoft.com/office/drawing/2014/main" id="{90260B21-74D8-4E77-A0E4-27E8ED21A6DD}"/>
              </a:ext>
            </a:extLst>
          </p:cNvPr>
          <p:cNvSpPr/>
          <p:nvPr/>
        </p:nvSpPr>
        <p:spPr>
          <a:xfrm>
            <a:off x="1941584" y="3600272"/>
            <a:ext cx="1892171" cy="377020"/>
          </a:xfrm>
          <a:prstGeom prst="rect">
            <a:avLst/>
          </a:prstGeom>
        </p:spPr>
        <p:txBody>
          <a:bodyPr wrap="none" lIns="68573" tIns="34287" rIns="68573" bIns="34287">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Leave-one-out</a:t>
            </a:r>
          </a:p>
        </p:txBody>
      </p:sp>
      <p:sp>
        <p:nvSpPr>
          <p:cNvPr id="20" name="等腰三角形 19">
            <a:extLst>
              <a:ext uri="{FF2B5EF4-FFF2-40B4-BE49-F238E27FC236}">
                <a16:creationId xmlns:a16="http://schemas.microsoft.com/office/drawing/2014/main" id="{EFEB970F-75A4-45B0-ABEC-4F205879B939}"/>
              </a:ext>
            </a:extLst>
          </p:cNvPr>
          <p:cNvSpPr>
            <a:spLocks noChangeAspect="1" noChangeArrowheads="1"/>
          </p:cNvSpPr>
          <p:nvPr/>
        </p:nvSpPr>
        <p:spPr bwMode="auto">
          <a:xfrm rot="5400000" flipV="1">
            <a:off x="7221611" y="2999427"/>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charset="0"/>
              <a:buNone/>
              <a:tabLst/>
              <a:defRPr/>
            </a:pPr>
            <a:endParaRPr kumimoji="0" lang="zh-CN" altLang="zh-CN" sz="18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等腰三角形 18">
            <a:extLst>
              <a:ext uri="{FF2B5EF4-FFF2-40B4-BE49-F238E27FC236}">
                <a16:creationId xmlns:a16="http://schemas.microsoft.com/office/drawing/2014/main" id="{2CC655B0-CE3F-45E8-9A7F-C5657EBF1A3E}"/>
              </a:ext>
            </a:extLst>
          </p:cNvPr>
          <p:cNvSpPr>
            <a:spLocks noChangeAspect="1" noChangeArrowheads="1"/>
          </p:cNvSpPr>
          <p:nvPr/>
        </p:nvSpPr>
        <p:spPr bwMode="auto">
          <a:xfrm rot="5400000" flipV="1">
            <a:off x="7221611" y="5445295"/>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charset="0"/>
              <a:buNone/>
              <a:tabLst/>
              <a:defRPr/>
            </a:pPr>
            <a:endParaRPr kumimoji="0" lang="zh-CN" altLang="zh-CN" sz="18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等腰三角形 18">
            <a:extLst>
              <a:ext uri="{FF2B5EF4-FFF2-40B4-BE49-F238E27FC236}">
                <a16:creationId xmlns:a16="http://schemas.microsoft.com/office/drawing/2014/main" id="{43A1C273-2734-4F65-AEF5-9C88D6808582}"/>
              </a:ext>
            </a:extLst>
          </p:cNvPr>
          <p:cNvSpPr>
            <a:spLocks noChangeAspect="1" noChangeArrowheads="1"/>
          </p:cNvSpPr>
          <p:nvPr/>
        </p:nvSpPr>
        <p:spPr bwMode="auto">
          <a:xfrm rot="16200000" flipH="1" flipV="1">
            <a:off x="4164709" y="4309793"/>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charset="0"/>
              <a:buNone/>
              <a:tabLst/>
              <a:defRPr/>
            </a:pPr>
            <a:endParaRPr kumimoji="0" lang="zh-CN" altLang="zh-CN" sz="18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矩形 47">
            <a:extLst>
              <a:ext uri="{FF2B5EF4-FFF2-40B4-BE49-F238E27FC236}">
                <a16:creationId xmlns:a16="http://schemas.microsoft.com/office/drawing/2014/main" id="{01DD4ED2-D153-45D5-B98C-93DBD136F59D}"/>
              </a:ext>
            </a:extLst>
          </p:cNvPr>
          <p:cNvSpPr>
            <a:spLocks noChangeArrowheads="1"/>
          </p:cNvSpPr>
          <p:nvPr/>
        </p:nvSpPr>
        <p:spPr bwMode="auto">
          <a:xfrm>
            <a:off x="186375" y="4009924"/>
            <a:ext cx="3643989" cy="63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r" defTabSz="914400" rtl="0" eaLnBrk="1" fontAlgn="auto" latinLnBrk="0" hangingPunct="1">
              <a:lnSpc>
                <a:spcPct val="120000"/>
              </a:lnSpc>
              <a:spcBef>
                <a:spcPct val="0"/>
              </a:spcBef>
              <a:spcAft>
                <a:spcPts val="0"/>
              </a:spcAft>
              <a:buClrTx/>
              <a:buSzTx/>
              <a:buFont typeface="Arial" charset="0"/>
              <a:buNone/>
              <a:tabLst/>
              <a:defRPr/>
            </a:pPr>
            <a:r>
              <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每次在样本中留一组数据</a:t>
            </a: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作为测试集</a:t>
            </a:r>
            <a:endPar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r" defTabSz="914400" rtl="0" eaLnBrk="1" fontAlgn="auto" latinLnBrk="0" hangingPunct="1">
              <a:lnSpc>
                <a:spcPct val="120000"/>
              </a:lnSpc>
              <a:spcBef>
                <a:spcPct val="0"/>
              </a:spcBef>
              <a:spcAft>
                <a:spcPts val="0"/>
              </a:spcAft>
              <a:buClrTx/>
              <a:buSzTx/>
              <a:buFont typeface="Arial" charset="0"/>
              <a:buNone/>
              <a:tabLst/>
              <a:defRPr/>
            </a:pP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是</a:t>
            </a:r>
            <a:r>
              <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K-Fold</a:t>
            </a: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方法中</a:t>
            </a:r>
            <a:r>
              <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K=</a:t>
            </a: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样本数量的一种特例</a:t>
            </a:r>
            <a:endPar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5" name="组合 34">
            <a:extLst>
              <a:ext uri="{FF2B5EF4-FFF2-40B4-BE49-F238E27FC236}">
                <a16:creationId xmlns:a16="http://schemas.microsoft.com/office/drawing/2014/main" id="{F0F5015E-CC65-4306-BFE4-55A293B21A8D}"/>
              </a:ext>
            </a:extLst>
          </p:cNvPr>
          <p:cNvGrpSpPr/>
          <p:nvPr/>
        </p:nvGrpSpPr>
        <p:grpSpPr>
          <a:xfrm>
            <a:off x="4568725" y="2288545"/>
            <a:ext cx="2383553" cy="4002486"/>
            <a:chOff x="4568725" y="1859053"/>
            <a:chExt cx="2383553" cy="4002486"/>
          </a:xfrm>
        </p:grpSpPr>
        <p:sp>
          <p:nvSpPr>
            <p:cNvPr id="26" name="箭头: 环形 25">
              <a:extLst>
                <a:ext uri="{FF2B5EF4-FFF2-40B4-BE49-F238E27FC236}">
                  <a16:creationId xmlns:a16="http://schemas.microsoft.com/office/drawing/2014/main" id="{208A49C8-EF64-42F2-A49D-001FE73A1DD8}"/>
                </a:ext>
              </a:extLst>
            </p:cNvPr>
            <p:cNvSpPr/>
            <p:nvPr/>
          </p:nvSpPr>
          <p:spPr>
            <a:xfrm rot="5400000">
              <a:off x="5132152" y="1859053"/>
              <a:ext cx="1820126" cy="1820126"/>
            </a:xfrm>
            <a:prstGeom prst="circularArrow">
              <a:avLst>
                <a:gd name="adj1" fmla="val 6289"/>
                <a:gd name="adj2" fmla="val 916834"/>
                <a:gd name="adj3" fmla="val 20200474"/>
                <a:gd name="adj4" fmla="val 5130789"/>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箭头: 环形 26">
              <a:extLst>
                <a:ext uri="{FF2B5EF4-FFF2-40B4-BE49-F238E27FC236}">
                  <a16:creationId xmlns:a16="http://schemas.microsoft.com/office/drawing/2014/main" id="{DE763328-789D-421B-91FE-09881737206C}"/>
                </a:ext>
              </a:extLst>
            </p:cNvPr>
            <p:cNvSpPr/>
            <p:nvPr/>
          </p:nvSpPr>
          <p:spPr>
            <a:xfrm rot="16200000" flipH="1">
              <a:off x="4568725" y="3031353"/>
              <a:ext cx="1820126" cy="1820126"/>
            </a:xfrm>
            <a:prstGeom prst="circularArrow">
              <a:avLst>
                <a:gd name="adj1" fmla="val 6289"/>
                <a:gd name="adj2" fmla="val 916834"/>
                <a:gd name="adj3" fmla="val 20200474"/>
                <a:gd name="adj4" fmla="val 7617326"/>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book_176227">
              <a:extLst>
                <a:ext uri="{FF2B5EF4-FFF2-40B4-BE49-F238E27FC236}">
                  <a16:creationId xmlns:a16="http://schemas.microsoft.com/office/drawing/2014/main" id="{62C70F83-9AE7-49B5-8F7A-D27426E25C2A}"/>
                </a:ext>
              </a:extLst>
            </p:cNvPr>
            <p:cNvSpPr>
              <a:spLocks noChangeAspect="1"/>
            </p:cNvSpPr>
            <p:nvPr/>
          </p:nvSpPr>
          <p:spPr bwMode="auto">
            <a:xfrm>
              <a:off x="5806133" y="2401131"/>
              <a:ext cx="488722" cy="500134"/>
            </a:xfrm>
            <a:custGeom>
              <a:avLst/>
              <a:gdLst>
                <a:gd name="connsiteX0" fmla="*/ 350966 w 516922"/>
                <a:gd name="connsiteY0" fmla="*/ 314059 h 528992"/>
                <a:gd name="connsiteX1" fmla="*/ 316481 w 516922"/>
                <a:gd name="connsiteY1" fmla="*/ 326955 h 528992"/>
                <a:gd name="connsiteX2" fmla="*/ 316481 w 516922"/>
                <a:gd name="connsiteY2" fmla="*/ 397883 h 528992"/>
                <a:gd name="connsiteX3" fmla="*/ 385450 w 516922"/>
                <a:gd name="connsiteY3" fmla="*/ 397883 h 528992"/>
                <a:gd name="connsiteX4" fmla="*/ 400537 w 516922"/>
                <a:gd name="connsiteY4" fmla="*/ 363493 h 528992"/>
                <a:gd name="connsiteX5" fmla="*/ 385450 w 516922"/>
                <a:gd name="connsiteY5" fmla="*/ 326955 h 528992"/>
                <a:gd name="connsiteX6" fmla="*/ 350966 w 516922"/>
                <a:gd name="connsiteY6" fmla="*/ 314059 h 528992"/>
                <a:gd name="connsiteX7" fmla="*/ 350966 w 516922"/>
                <a:gd name="connsiteY7" fmla="*/ 279669 h 528992"/>
                <a:gd name="connsiteX8" fmla="*/ 409158 w 516922"/>
                <a:gd name="connsiteY8" fmla="*/ 303312 h 528992"/>
                <a:gd name="connsiteX9" fmla="*/ 424245 w 516922"/>
                <a:gd name="connsiteY9" fmla="*/ 404331 h 528992"/>
                <a:gd name="connsiteX10" fmla="*/ 516922 w 516922"/>
                <a:gd name="connsiteY10" fmla="*/ 496752 h 528992"/>
                <a:gd name="connsiteX11" fmla="*/ 484593 w 516922"/>
                <a:gd name="connsiteY11" fmla="*/ 528992 h 528992"/>
                <a:gd name="connsiteX12" fmla="*/ 391916 w 516922"/>
                <a:gd name="connsiteY12" fmla="*/ 436571 h 528992"/>
                <a:gd name="connsiteX13" fmla="*/ 350966 w 516922"/>
                <a:gd name="connsiteY13" fmla="*/ 447317 h 528992"/>
                <a:gd name="connsiteX14" fmla="*/ 290618 w 516922"/>
                <a:gd name="connsiteY14" fmla="*/ 421525 h 528992"/>
                <a:gd name="connsiteX15" fmla="*/ 266910 w 516922"/>
                <a:gd name="connsiteY15" fmla="*/ 363493 h 528992"/>
                <a:gd name="connsiteX16" fmla="*/ 290618 w 516922"/>
                <a:gd name="connsiteY16" fmla="*/ 303312 h 528992"/>
                <a:gd name="connsiteX17" fmla="*/ 350966 w 516922"/>
                <a:gd name="connsiteY17" fmla="*/ 279669 h 528992"/>
                <a:gd name="connsiteX18" fmla="*/ 71038 w 516922"/>
                <a:gd name="connsiteY18" fmla="*/ 223804 h 528992"/>
                <a:gd name="connsiteX19" fmla="*/ 307946 w 516922"/>
                <a:gd name="connsiteY19" fmla="*/ 223804 h 528992"/>
                <a:gd name="connsiteX20" fmla="*/ 307946 w 516922"/>
                <a:gd name="connsiteY20" fmla="*/ 262427 h 528992"/>
                <a:gd name="connsiteX21" fmla="*/ 71038 w 516922"/>
                <a:gd name="connsiteY21" fmla="*/ 262427 h 528992"/>
                <a:gd name="connsiteX22" fmla="*/ 71038 w 516922"/>
                <a:gd name="connsiteY22" fmla="*/ 116213 h 528992"/>
                <a:gd name="connsiteX23" fmla="*/ 307946 w 516922"/>
                <a:gd name="connsiteY23" fmla="*/ 116213 h 528992"/>
                <a:gd name="connsiteX24" fmla="*/ 307946 w 516922"/>
                <a:gd name="connsiteY24" fmla="*/ 154836 h 528992"/>
                <a:gd name="connsiteX25" fmla="*/ 71038 w 516922"/>
                <a:gd name="connsiteY25" fmla="*/ 154836 h 528992"/>
                <a:gd name="connsiteX26" fmla="*/ 47368 w 516922"/>
                <a:gd name="connsiteY26" fmla="*/ 0 h 528992"/>
                <a:gd name="connsiteX27" fmla="*/ 376791 w 516922"/>
                <a:gd name="connsiteY27" fmla="*/ 0 h 528992"/>
                <a:gd name="connsiteX28" fmla="*/ 424159 w 516922"/>
                <a:gd name="connsiteY28" fmla="*/ 47327 h 528992"/>
                <a:gd name="connsiteX29" fmla="*/ 424159 w 516922"/>
                <a:gd name="connsiteY29" fmla="*/ 273208 h 528992"/>
                <a:gd name="connsiteX30" fmla="*/ 385403 w 516922"/>
                <a:gd name="connsiteY30" fmla="*/ 255999 h 528992"/>
                <a:gd name="connsiteX31" fmla="*/ 385403 w 516922"/>
                <a:gd name="connsiteY31" fmla="*/ 47327 h 528992"/>
                <a:gd name="connsiteX32" fmla="*/ 376791 w 516922"/>
                <a:gd name="connsiteY32" fmla="*/ 36571 h 528992"/>
                <a:gd name="connsiteX33" fmla="*/ 47368 w 516922"/>
                <a:gd name="connsiteY33" fmla="*/ 36571 h 528992"/>
                <a:gd name="connsiteX34" fmla="*/ 36603 w 516922"/>
                <a:gd name="connsiteY34" fmla="*/ 47327 h 528992"/>
                <a:gd name="connsiteX35" fmla="*/ 36603 w 516922"/>
                <a:gd name="connsiteY35" fmla="*/ 458216 h 528992"/>
                <a:gd name="connsiteX36" fmla="*/ 47368 w 516922"/>
                <a:gd name="connsiteY36" fmla="*/ 466821 h 528992"/>
                <a:gd name="connsiteX37" fmla="*/ 376791 w 516922"/>
                <a:gd name="connsiteY37" fmla="*/ 466821 h 528992"/>
                <a:gd name="connsiteX38" fmla="*/ 396169 w 516922"/>
                <a:gd name="connsiteY38" fmla="*/ 466821 h 528992"/>
                <a:gd name="connsiteX39" fmla="*/ 411240 w 516922"/>
                <a:gd name="connsiteY39" fmla="*/ 484031 h 528992"/>
                <a:gd name="connsiteX40" fmla="*/ 376791 w 516922"/>
                <a:gd name="connsiteY40" fmla="*/ 505543 h 528992"/>
                <a:gd name="connsiteX41" fmla="*/ 47368 w 516922"/>
                <a:gd name="connsiteY41" fmla="*/ 505543 h 528992"/>
                <a:gd name="connsiteX42" fmla="*/ 0 w 516922"/>
                <a:gd name="connsiteY42" fmla="*/ 458216 h 528992"/>
                <a:gd name="connsiteX43" fmla="*/ 0 w 516922"/>
                <a:gd name="connsiteY43" fmla="*/ 47327 h 528992"/>
                <a:gd name="connsiteX44" fmla="*/ 47368 w 516922"/>
                <a:gd name="connsiteY44" fmla="*/ 0 h 5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6922" h="528992">
                  <a:moveTo>
                    <a:pt x="350966" y="314059"/>
                  </a:moveTo>
                  <a:cubicBezTo>
                    <a:pt x="338034" y="314059"/>
                    <a:pt x="325102" y="318357"/>
                    <a:pt x="316481" y="326955"/>
                  </a:cubicBezTo>
                  <a:cubicBezTo>
                    <a:pt x="297084" y="346299"/>
                    <a:pt x="297084" y="378539"/>
                    <a:pt x="316481" y="397883"/>
                  </a:cubicBezTo>
                  <a:cubicBezTo>
                    <a:pt x="333724" y="417227"/>
                    <a:pt x="366053" y="417227"/>
                    <a:pt x="385450" y="397883"/>
                  </a:cubicBezTo>
                  <a:cubicBezTo>
                    <a:pt x="396227" y="389285"/>
                    <a:pt x="400537" y="376389"/>
                    <a:pt x="400537" y="363493"/>
                  </a:cubicBezTo>
                  <a:cubicBezTo>
                    <a:pt x="400537" y="350597"/>
                    <a:pt x="396227" y="337701"/>
                    <a:pt x="385450" y="326955"/>
                  </a:cubicBezTo>
                  <a:cubicBezTo>
                    <a:pt x="376829" y="318357"/>
                    <a:pt x="363897" y="314059"/>
                    <a:pt x="350966" y="314059"/>
                  </a:cubicBezTo>
                  <a:close/>
                  <a:moveTo>
                    <a:pt x="350966" y="279669"/>
                  </a:moveTo>
                  <a:cubicBezTo>
                    <a:pt x="372519" y="279669"/>
                    <a:pt x="394071" y="288266"/>
                    <a:pt x="409158" y="303312"/>
                  </a:cubicBezTo>
                  <a:cubicBezTo>
                    <a:pt x="437177" y="331253"/>
                    <a:pt x="441487" y="372091"/>
                    <a:pt x="424245" y="404331"/>
                  </a:cubicBezTo>
                  <a:lnTo>
                    <a:pt x="516922" y="496752"/>
                  </a:lnTo>
                  <a:lnTo>
                    <a:pt x="484593" y="528992"/>
                  </a:lnTo>
                  <a:lnTo>
                    <a:pt x="391916" y="436571"/>
                  </a:lnTo>
                  <a:cubicBezTo>
                    <a:pt x="378984" y="443019"/>
                    <a:pt x="366053" y="447317"/>
                    <a:pt x="350966" y="447317"/>
                  </a:cubicBezTo>
                  <a:cubicBezTo>
                    <a:pt x="327258" y="447317"/>
                    <a:pt x="307860" y="438720"/>
                    <a:pt x="290618" y="421525"/>
                  </a:cubicBezTo>
                  <a:cubicBezTo>
                    <a:pt x="275531" y="406480"/>
                    <a:pt x="266910" y="384987"/>
                    <a:pt x="266910" y="363493"/>
                  </a:cubicBezTo>
                  <a:cubicBezTo>
                    <a:pt x="266910" y="339851"/>
                    <a:pt x="275531" y="320507"/>
                    <a:pt x="290618" y="303312"/>
                  </a:cubicBezTo>
                  <a:cubicBezTo>
                    <a:pt x="307860" y="288266"/>
                    <a:pt x="327258" y="279669"/>
                    <a:pt x="350966" y="279669"/>
                  </a:cubicBezTo>
                  <a:close/>
                  <a:moveTo>
                    <a:pt x="71038" y="223804"/>
                  </a:moveTo>
                  <a:lnTo>
                    <a:pt x="307946" y="223804"/>
                  </a:lnTo>
                  <a:lnTo>
                    <a:pt x="307946" y="262427"/>
                  </a:lnTo>
                  <a:lnTo>
                    <a:pt x="71038" y="262427"/>
                  </a:lnTo>
                  <a:close/>
                  <a:moveTo>
                    <a:pt x="71038" y="116213"/>
                  </a:moveTo>
                  <a:lnTo>
                    <a:pt x="307946" y="116213"/>
                  </a:lnTo>
                  <a:lnTo>
                    <a:pt x="307946" y="154836"/>
                  </a:lnTo>
                  <a:lnTo>
                    <a:pt x="71038" y="154836"/>
                  </a:lnTo>
                  <a:close/>
                  <a:moveTo>
                    <a:pt x="47368" y="0"/>
                  </a:moveTo>
                  <a:lnTo>
                    <a:pt x="376791" y="0"/>
                  </a:lnTo>
                  <a:cubicBezTo>
                    <a:pt x="402628" y="0"/>
                    <a:pt x="424159" y="21512"/>
                    <a:pt x="424159" y="47327"/>
                  </a:cubicBezTo>
                  <a:lnTo>
                    <a:pt x="424159" y="273208"/>
                  </a:lnTo>
                  <a:cubicBezTo>
                    <a:pt x="411240" y="264603"/>
                    <a:pt x="398322" y="260301"/>
                    <a:pt x="385403" y="255999"/>
                  </a:cubicBezTo>
                  <a:lnTo>
                    <a:pt x="385403" y="47327"/>
                  </a:lnTo>
                  <a:cubicBezTo>
                    <a:pt x="385403" y="40874"/>
                    <a:pt x="381097" y="36571"/>
                    <a:pt x="376791" y="36571"/>
                  </a:cubicBezTo>
                  <a:lnTo>
                    <a:pt x="47368" y="36571"/>
                  </a:lnTo>
                  <a:cubicBezTo>
                    <a:pt x="40909" y="36571"/>
                    <a:pt x="36603" y="40874"/>
                    <a:pt x="36603" y="47327"/>
                  </a:cubicBezTo>
                  <a:lnTo>
                    <a:pt x="36603" y="458216"/>
                  </a:lnTo>
                  <a:cubicBezTo>
                    <a:pt x="36603" y="462518"/>
                    <a:pt x="40909" y="466821"/>
                    <a:pt x="47368" y="466821"/>
                  </a:cubicBezTo>
                  <a:lnTo>
                    <a:pt x="376791" y="466821"/>
                  </a:lnTo>
                  <a:cubicBezTo>
                    <a:pt x="378944" y="466821"/>
                    <a:pt x="389710" y="468972"/>
                    <a:pt x="396169" y="466821"/>
                  </a:cubicBezTo>
                  <a:lnTo>
                    <a:pt x="411240" y="484031"/>
                  </a:lnTo>
                  <a:cubicBezTo>
                    <a:pt x="404781" y="501241"/>
                    <a:pt x="396169" y="505543"/>
                    <a:pt x="376791" y="505543"/>
                  </a:cubicBezTo>
                  <a:lnTo>
                    <a:pt x="47368" y="505543"/>
                  </a:lnTo>
                  <a:cubicBezTo>
                    <a:pt x="21531" y="505543"/>
                    <a:pt x="0" y="484031"/>
                    <a:pt x="0" y="458216"/>
                  </a:cubicBezTo>
                  <a:lnTo>
                    <a:pt x="0" y="47327"/>
                  </a:lnTo>
                  <a:cubicBezTo>
                    <a:pt x="0" y="21512"/>
                    <a:pt x="21531" y="0"/>
                    <a:pt x="47368" y="0"/>
                  </a:cubicBezTo>
                  <a:close/>
                </a:path>
              </a:pathLst>
            </a:custGeom>
            <a:solidFill>
              <a:srgbClr val="9A000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book_176227">
              <a:extLst>
                <a:ext uri="{FF2B5EF4-FFF2-40B4-BE49-F238E27FC236}">
                  <a16:creationId xmlns:a16="http://schemas.microsoft.com/office/drawing/2014/main" id="{6E95AC09-524B-41E7-9694-391738527E86}"/>
                </a:ext>
              </a:extLst>
            </p:cNvPr>
            <p:cNvSpPr>
              <a:spLocks noChangeAspect="1"/>
            </p:cNvSpPr>
            <p:nvPr/>
          </p:nvSpPr>
          <p:spPr bwMode="auto">
            <a:xfrm>
              <a:off x="5327067" y="3638475"/>
              <a:ext cx="400992" cy="5001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208" h="605169">
                  <a:moveTo>
                    <a:pt x="220235" y="439905"/>
                  </a:moveTo>
                  <a:cubicBezTo>
                    <a:pt x="238474" y="439905"/>
                    <a:pt x="253260" y="454659"/>
                    <a:pt x="253260" y="472859"/>
                  </a:cubicBezTo>
                  <a:cubicBezTo>
                    <a:pt x="253260" y="491059"/>
                    <a:pt x="238474" y="505813"/>
                    <a:pt x="220235" y="505813"/>
                  </a:cubicBezTo>
                  <a:cubicBezTo>
                    <a:pt x="201996" y="505813"/>
                    <a:pt x="187210" y="491059"/>
                    <a:pt x="187210" y="472859"/>
                  </a:cubicBezTo>
                  <a:cubicBezTo>
                    <a:pt x="187210" y="454659"/>
                    <a:pt x="201996" y="439905"/>
                    <a:pt x="220235" y="439905"/>
                  </a:cubicBezTo>
                  <a:close/>
                  <a:moveTo>
                    <a:pt x="128077" y="340902"/>
                  </a:moveTo>
                  <a:cubicBezTo>
                    <a:pt x="155943" y="340902"/>
                    <a:pt x="178532" y="363444"/>
                    <a:pt x="178532" y="391251"/>
                  </a:cubicBezTo>
                  <a:cubicBezTo>
                    <a:pt x="178532" y="419058"/>
                    <a:pt x="155943" y="441600"/>
                    <a:pt x="128077" y="441600"/>
                  </a:cubicBezTo>
                  <a:cubicBezTo>
                    <a:pt x="100211" y="441600"/>
                    <a:pt x="77622" y="419058"/>
                    <a:pt x="77622" y="391251"/>
                  </a:cubicBezTo>
                  <a:cubicBezTo>
                    <a:pt x="77622" y="363444"/>
                    <a:pt x="100211" y="340902"/>
                    <a:pt x="128077" y="340902"/>
                  </a:cubicBezTo>
                  <a:close/>
                  <a:moveTo>
                    <a:pt x="45549" y="290563"/>
                  </a:moveTo>
                  <a:cubicBezTo>
                    <a:pt x="41428" y="290563"/>
                    <a:pt x="39910" y="295545"/>
                    <a:pt x="39910" y="295545"/>
                  </a:cubicBezTo>
                  <a:cubicBezTo>
                    <a:pt x="31667" y="318396"/>
                    <a:pt x="28848" y="337781"/>
                    <a:pt x="28848" y="362906"/>
                  </a:cubicBezTo>
                  <a:cubicBezTo>
                    <a:pt x="28848" y="480518"/>
                    <a:pt x="124718" y="576253"/>
                    <a:pt x="242604" y="576253"/>
                  </a:cubicBezTo>
                  <a:cubicBezTo>
                    <a:pt x="360490" y="576253"/>
                    <a:pt x="456360" y="480518"/>
                    <a:pt x="456360" y="362906"/>
                  </a:cubicBezTo>
                  <a:cubicBezTo>
                    <a:pt x="456360" y="339081"/>
                    <a:pt x="452348" y="316013"/>
                    <a:pt x="444865" y="294246"/>
                  </a:cubicBezTo>
                  <a:cubicBezTo>
                    <a:pt x="444431" y="293054"/>
                    <a:pt x="443021" y="290563"/>
                    <a:pt x="437490" y="290563"/>
                  </a:cubicBezTo>
                  <a:close/>
                  <a:moveTo>
                    <a:pt x="150096" y="28807"/>
                  </a:moveTo>
                  <a:cubicBezTo>
                    <a:pt x="149336" y="28807"/>
                    <a:pt x="148577" y="29024"/>
                    <a:pt x="148577" y="30432"/>
                  </a:cubicBezTo>
                  <a:lnTo>
                    <a:pt x="148577" y="52091"/>
                  </a:lnTo>
                  <a:cubicBezTo>
                    <a:pt x="148577" y="53283"/>
                    <a:pt x="150312" y="53283"/>
                    <a:pt x="150421" y="53283"/>
                  </a:cubicBezTo>
                  <a:lnTo>
                    <a:pt x="189680" y="53283"/>
                  </a:lnTo>
                  <a:cubicBezTo>
                    <a:pt x="191741" y="53283"/>
                    <a:pt x="192825" y="54582"/>
                    <a:pt x="192825" y="55773"/>
                  </a:cubicBezTo>
                  <a:lnTo>
                    <a:pt x="192825" y="152592"/>
                  </a:lnTo>
                  <a:cubicBezTo>
                    <a:pt x="192825" y="155083"/>
                    <a:pt x="190982" y="155516"/>
                    <a:pt x="190982" y="155516"/>
                  </a:cubicBezTo>
                  <a:lnTo>
                    <a:pt x="182414" y="158115"/>
                  </a:lnTo>
                  <a:cubicBezTo>
                    <a:pt x="130032" y="173385"/>
                    <a:pt x="86760" y="208149"/>
                    <a:pt x="59756" y="252876"/>
                  </a:cubicBezTo>
                  <a:cubicBezTo>
                    <a:pt x="58563" y="254825"/>
                    <a:pt x="56720" y="258832"/>
                    <a:pt x="64203" y="258832"/>
                  </a:cubicBezTo>
                  <a:lnTo>
                    <a:pt x="422524" y="258832"/>
                  </a:lnTo>
                  <a:cubicBezTo>
                    <a:pt x="427838" y="258832"/>
                    <a:pt x="427187" y="255691"/>
                    <a:pt x="426211" y="254175"/>
                  </a:cubicBezTo>
                  <a:cubicBezTo>
                    <a:pt x="399207" y="208798"/>
                    <a:pt x="355718" y="173602"/>
                    <a:pt x="302794" y="158115"/>
                  </a:cubicBezTo>
                  <a:lnTo>
                    <a:pt x="294444" y="155624"/>
                  </a:lnTo>
                  <a:cubicBezTo>
                    <a:pt x="294444" y="155624"/>
                    <a:pt x="292383" y="155191"/>
                    <a:pt x="292383" y="151725"/>
                  </a:cubicBezTo>
                  <a:cubicBezTo>
                    <a:pt x="292600" y="137430"/>
                    <a:pt x="292383" y="79274"/>
                    <a:pt x="292383" y="57615"/>
                  </a:cubicBezTo>
                  <a:cubicBezTo>
                    <a:pt x="292383" y="55015"/>
                    <a:pt x="292708" y="53283"/>
                    <a:pt x="295745" y="53283"/>
                  </a:cubicBezTo>
                  <a:lnTo>
                    <a:pt x="335980" y="53283"/>
                  </a:lnTo>
                  <a:cubicBezTo>
                    <a:pt x="336522" y="53283"/>
                    <a:pt x="336631" y="52849"/>
                    <a:pt x="336631" y="52741"/>
                  </a:cubicBezTo>
                  <a:lnTo>
                    <a:pt x="336631" y="29999"/>
                  </a:lnTo>
                  <a:cubicBezTo>
                    <a:pt x="336631" y="29349"/>
                    <a:pt x="336522" y="28916"/>
                    <a:pt x="335872" y="28916"/>
                  </a:cubicBezTo>
                  <a:cubicBezTo>
                    <a:pt x="335872" y="28916"/>
                    <a:pt x="196621" y="28807"/>
                    <a:pt x="150096" y="28807"/>
                  </a:cubicBezTo>
                  <a:close/>
                  <a:moveTo>
                    <a:pt x="148794" y="0"/>
                  </a:moveTo>
                  <a:lnTo>
                    <a:pt x="336305" y="0"/>
                  </a:lnTo>
                  <a:cubicBezTo>
                    <a:pt x="352465" y="0"/>
                    <a:pt x="365479" y="13104"/>
                    <a:pt x="365479" y="29132"/>
                  </a:cubicBezTo>
                  <a:lnTo>
                    <a:pt x="365479" y="52958"/>
                  </a:lnTo>
                  <a:cubicBezTo>
                    <a:pt x="365479" y="69094"/>
                    <a:pt x="352465" y="82090"/>
                    <a:pt x="336305" y="82090"/>
                  </a:cubicBezTo>
                  <a:lnTo>
                    <a:pt x="321339" y="82090"/>
                  </a:lnTo>
                  <a:lnTo>
                    <a:pt x="321339" y="131257"/>
                  </a:lnTo>
                  <a:cubicBezTo>
                    <a:pt x="321339" y="133640"/>
                    <a:pt x="322749" y="134181"/>
                    <a:pt x="322749" y="134181"/>
                  </a:cubicBezTo>
                  <a:cubicBezTo>
                    <a:pt x="367865" y="149668"/>
                    <a:pt x="406798" y="178258"/>
                    <a:pt x="435863" y="216379"/>
                  </a:cubicBezTo>
                  <a:cubicBezTo>
                    <a:pt x="468181" y="258724"/>
                    <a:pt x="485208" y="309407"/>
                    <a:pt x="485208" y="362906"/>
                  </a:cubicBezTo>
                  <a:cubicBezTo>
                    <a:pt x="485208" y="496438"/>
                    <a:pt x="376432" y="605169"/>
                    <a:pt x="242604" y="605169"/>
                  </a:cubicBezTo>
                  <a:cubicBezTo>
                    <a:pt x="108776" y="605169"/>
                    <a:pt x="0" y="496438"/>
                    <a:pt x="0" y="362906"/>
                  </a:cubicBezTo>
                  <a:cubicBezTo>
                    <a:pt x="0" y="309407"/>
                    <a:pt x="17027" y="258724"/>
                    <a:pt x="49345" y="216379"/>
                  </a:cubicBezTo>
                  <a:cubicBezTo>
                    <a:pt x="78410" y="178258"/>
                    <a:pt x="116584" y="149884"/>
                    <a:pt x="161700" y="134398"/>
                  </a:cubicBezTo>
                  <a:cubicBezTo>
                    <a:pt x="161700" y="134398"/>
                    <a:pt x="163869" y="133748"/>
                    <a:pt x="163869" y="132232"/>
                  </a:cubicBezTo>
                  <a:lnTo>
                    <a:pt x="163869" y="82090"/>
                  </a:lnTo>
                  <a:lnTo>
                    <a:pt x="148794" y="82090"/>
                  </a:lnTo>
                  <a:cubicBezTo>
                    <a:pt x="132743" y="82090"/>
                    <a:pt x="119729" y="69094"/>
                    <a:pt x="119729" y="52958"/>
                  </a:cubicBezTo>
                  <a:lnTo>
                    <a:pt x="119729" y="29132"/>
                  </a:lnTo>
                  <a:cubicBezTo>
                    <a:pt x="119729" y="13104"/>
                    <a:pt x="132743" y="0"/>
                    <a:pt x="148794" y="0"/>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book_176227">
              <a:extLst>
                <a:ext uri="{FF2B5EF4-FFF2-40B4-BE49-F238E27FC236}">
                  <a16:creationId xmlns:a16="http://schemas.microsoft.com/office/drawing/2014/main" id="{7857CB3B-6865-4AEE-AC77-52374EF73206}"/>
                </a:ext>
              </a:extLst>
            </p:cNvPr>
            <p:cNvSpPr>
              <a:spLocks noChangeAspect="1"/>
            </p:cNvSpPr>
            <p:nvPr/>
          </p:nvSpPr>
          <p:spPr bwMode="auto">
            <a:xfrm>
              <a:off x="5878071" y="4841611"/>
              <a:ext cx="435858" cy="534524"/>
            </a:xfrm>
            <a:custGeom>
              <a:avLst/>
              <a:gdLst>
                <a:gd name="T0" fmla="*/ 3031 w 6644"/>
                <a:gd name="T1" fmla="*/ 409 h 8160"/>
                <a:gd name="T2" fmla="*/ 2618 w 6644"/>
                <a:gd name="T3" fmla="*/ 0 h 8160"/>
                <a:gd name="T4" fmla="*/ 2041 w 6644"/>
                <a:gd name="T5" fmla="*/ 583 h 8160"/>
                <a:gd name="T6" fmla="*/ 1515 w 6644"/>
                <a:gd name="T7" fmla="*/ 936 h 8160"/>
                <a:gd name="T8" fmla="*/ 3730 w 6644"/>
                <a:gd name="T9" fmla="*/ 936 h 8160"/>
                <a:gd name="T10" fmla="*/ 2623 w 6644"/>
                <a:gd name="T11" fmla="*/ 583 h 8160"/>
                <a:gd name="T12" fmla="*/ 2797 w 6644"/>
                <a:gd name="T13" fmla="*/ 408 h 8160"/>
                <a:gd name="T14" fmla="*/ 466 w 6644"/>
                <a:gd name="T15" fmla="*/ 7344 h 8160"/>
                <a:gd name="T16" fmla="*/ 349 w 6644"/>
                <a:gd name="T17" fmla="*/ 816 h 8160"/>
                <a:gd name="T18" fmla="*/ 1861 w 6644"/>
                <a:gd name="T19" fmla="*/ 1515 h 8160"/>
                <a:gd name="T20" fmla="*/ 3952 w 6644"/>
                <a:gd name="T21" fmla="*/ 816 h 8160"/>
                <a:gd name="T22" fmla="*/ 5245 w 6644"/>
                <a:gd name="T23" fmla="*/ 4785 h 8160"/>
                <a:gd name="T24" fmla="*/ 4663 w 6644"/>
                <a:gd name="T25" fmla="*/ 2098 h 8160"/>
                <a:gd name="T26" fmla="*/ 3270 w 6644"/>
                <a:gd name="T27" fmla="*/ 6761 h 8160"/>
                <a:gd name="T28" fmla="*/ 3613 w 6644"/>
                <a:gd name="T29" fmla="*/ 6645 h 8160"/>
                <a:gd name="T30" fmla="*/ 5129 w 6644"/>
                <a:gd name="T31" fmla="*/ 5129 h 8160"/>
                <a:gd name="T32" fmla="*/ 5012 w 6644"/>
                <a:gd name="T33" fmla="*/ 7461 h 8160"/>
                <a:gd name="T34" fmla="*/ 4247 w 6644"/>
                <a:gd name="T35" fmla="*/ 6616 h 8160"/>
                <a:gd name="T36" fmla="*/ 5771 w 6644"/>
                <a:gd name="T37" fmla="*/ 6023 h 8160"/>
                <a:gd name="T38" fmla="*/ 4080 w 6644"/>
                <a:gd name="T39" fmla="*/ 4080 h 8160"/>
                <a:gd name="T40" fmla="*/ 2098 w 6644"/>
                <a:gd name="T41" fmla="*/ 3847 h 8160"/>
                <a:gd name="T42" fmla="*/ 4196 w 6644"/>
                <a:gd name="T43" fmla="*/ 3847 h 8160"/>
                <a:gd name="T44" fmla="*/ 4080 w 6644"/>
                <a:gd name="T45" fmla="*/ 3031 h 8160"/>
                <a:gd name="T46" fmla="*/ 2098 w 6644"/>
                <a:gd name="T47" fmla="*/ 2798 h 8160"/>
                <a:gd name="T48" fmla="*/ 4196 w 6644"/>
                <a:gd name="T49" fmla="*/ 2798 h 8160"/>
                <a:gd name="T50" fmla="*/ 3497 w 6644"/>
                <a:gd name="T51" fmla="*/ 5013 h 8160"/>
                <a:gd name="T52" fmla="*/ 2098 w 6644"/>
                <a:gd name="T53" fmla="*/ 4779 h 8160"/>
                <a:gd name="T54" fmla="*/ 3613 w 6644"/>
                <a:gd name="T55" fmla="*/ 4779 h 8160"/>
                <a:gd name="T56" fmla="*/ 3264 w 6644"/>
                <a:gd name="T57" fmla="*/ 6062 h 8160"/>
                <a:gd name="T58" fmla="*/ 2098 w 6644"/>
                <a:gd name="T59" fmla="*/ 5829 h 8160"/>
                <a:gd name="T60" fmla="*/ 3380 w 6644"/>
                <a:gd name="T61" fmla="*/ 5829 h 8160"/>
                <a:gd name="T62" fmla="*/ 1875 w 6644"/>
                <a:gd name="T63" fmla="*/ 2600 h 8160"/>
                <a:gd name="T64" fmla="*/ 1298 w 6644"/>
                <a:gd name="T65" fmla="*/ 3095 h 8160"/>
                <a:gd name="T66" fmla="*/ 1164 w 6644"/>
                <a:gd name="T67" fmla="*/ 2713 h 8160"/>
                <a:gd name="T68" fmla="*/ 1866 w 6644"/>
                <a:gd name="T69" fmla="*/ 2448 h 8160"/>
                <a:gd name="T70" fmla="*/ 1445 w 6644"/>
                <a:gd name="T71" fmla="*/ 4120 h 8160"/>
                <a:gd name="T72" fmla="*/ 1030 w 6644"/>
                <a:gd name="T73" fmla="*/ 3918 h 8160"/>
                <a:gd name="T74" fmla="*/ 1353 w 6644"/>
                <a:gd name="T75" fmla="*/ 3901 h 8160"/>
                <a:gd name="T76" fmla="*/ 1875 w 6644"/>
                <a:gd name="T77" fmla="*/ 3637 h 8160"/>
                <a:gd name="T78" fmla="*/ 1365 w 6644"/>
                <a:gd name="T79" fmla="*/ 5148 h 8160"/>
                <a:gd name="T80" fmla="*/ 1013 w 6644"/>
                <a:gd name="T81" fmla="*/ 4759 h 8160"/>
                <a:gd name="T82" fmla="*/ 1714 w 6644"/>
                <a:gd name="T83" fmla="*/ 4486 h 8160"/>
                <a:gd name="T84" fmla="*/ 1875 w 6644"/>
                <a:gd name="T85" fmla="*/ 5628 h 8160"/>
                <a:gd name="T86" fmla="*/ 1298 w 6644"/>
                <a:gd name="T87" fmla="*/ 6123 h 8160"/>
                <a:gd name="T88" fmla="*/ 1164 w 6644"/>
                <a:gd name="T89" fmla="*/ 5741 h 8160"/>
                <a:gd name="T90" fmla="*/ 1866 w 6644"/>
                <a:gd name="T91" fmla="*/ 547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4" h="8160">
                  <a:moveTo>
                    <a:pt x="3384" y="583"/>
                  </a:moveTo>
                  <a:lnTo>
                    <a:pt x="3204" y="583"/>
                  </a:lnTo>
                  <a:cubicBezTo>
                    <a:pt x="3108" y="583"/>
                    <a:pt x="3031" y="505"/>
                    <a:pt x="3031" y="409"/>
                  </a:cubicBezTo>
                  <a:lnTo>
                    <a:pt x="3031" y="403"/>
                  </a:lnTo>
                  <a:cubicBezTo>
                    <a:pt x="3031" y="181"/>
                    <a:pt x="2850" y="0"/>
                    <a:pt x="2627" y="0"/>
                  </a:cubicBezTo>
                  <a:lnTo>
                    <a:pt x="2618" y="0"/>
                  </a:lnTo>
                  <a:cubicBezTo>
                    <a:pt x="2395" y="0"/>
                    <a:pt x="2215" y="181"/>
                    <a:pt x="2215" y="403"/>
                  </a:cubicBezTo>
                  <a:lnTo>
                    <a:pt x="2215" y="409"/>
                  </a:lnTo>
                  <a:cubicBezTo>
                    <a:pt x="2215" y="505"/>
                    <a:pt x="2137" y="583"/>
                    <a:pt x="2041" y="583"/>
                  </a:cubicBezTo>
                  <a:lnTo>
                    <a:pt x="1861" y="583"/>
                  </a:lnTo>
                  <a:cubicBezTo>
                    <a:pt x="1670" y="583"/>
                    <a:pt x="1515" y="738"/>
                    <a:pt x="1515" y="929"/>
                  </a:cubicBezTo>
                  <a:lnTo>
                    <a:pt x="1515" y="936"/>
                  </a:lnTo>
                  <a:cubicBezTo>
                    <a:pt x="1515" y="1127"/>
                    <a:pt x="1670" y="1282"/>
                    <a:pt x="1861" y="1282"/>
                  </a:cubicBezTo>
                  <a:lnTo>
                    <a:pt x="3384" y="1282"/>
                  </a:lnTo>
                  <a:cubicBezTo>
                    <a:pt x="3575" y="1282"/>
                    <a:pt x="3730" y="1127"/>
                    <a:pt x="3730" y="936"/>
                  </a:cubicBezTo>
                  <a:lnTo>
                    <a:pt x="3730" y="929"/>
                  </a:lnTo>
                  <a:cubicBezTo>
                    <a:pt x="3730" y="738"/>
                    <a:pt x="3575" y="583"/>
                    <a:pt x="3384" y="583"/>
                  </a:cubicBezTo>
                  <a:close/>
                  <a:moveTo>
                    <a:pt x="2623" y="583"/>
                  </a:moveTo>
                  <a:cubicBezTo>
                    <a:pt x="2526" y="583"/>
                    <a:pt x="2448" y="505"/>
                    <a:pt x="2448" y="408"/>
                  </a:cubicBezTo>
                  <a:cubicBezTo>
                    <a:pt x="2448" y="311"/>
                    <a:pt x="2526" y="233"/>
                    <a:pt x="2623" y="233"/>
                  </a:cubicBezTo>
                  <a:cubicBezTo>
                    <a:pt x="2719" y="233"/>
                    <a:pt x="2797" y="311"/>
                    <a:pt x="2797" y="408"/>
                  </a:cubicBezTo>
                  <a:cubicBezTo>
                    <a:pt x="2797" y="505"/>
                    <a:pt x="2719" y="583"/>
                    <a:pt x="2623" y="583"/>
                  </a:cubicBezTo>
                  <a:close/>
                  <a:moveTo>
                    <a:pt x="3401" y="7344"/>
                  </a:moveTo>
                  <a:lnTo>
                    <a:pt x="466" y="7344"/>
                  </a:lnTo>
                  <a:cubicBezTo>
                    <a:pt x="208" y="7344"/>
                    <a:pt x="0" y="7135"/>
                    <a:pt x="0" y="6878"/>
                  </a:cubicBezTo>
                  <a:lnTo>
                    <a:pt x="0" y="1282"/>
                  </a:lnTo>
                  <a:cubicBezTo>
                    <a:pt x="0" y="1025"/>
                    <a:pt x="208" y="816"/>
                    <a:pt x="349" y="816"/>
                  </a:cubicBezTo>
                  <a:lnTo>
                    <a:pt x="1294" y="816"/>
                  </a:lnTo>
                  <a:cubicBezTo>
                    <a:pt x="1286" y="855"/>
                    <a:pt x="1282" y="895"/>
                    <a:pt x="1282" y="936"/>
                  </a:cubicBezTo>
                  <a:cubicBezTo>
                    <a:pt x="1282" y="1256"/>
                    <a:pt x="1542" y="1515"/>
                    <a:pt x="1861" y="1515"/>
                  </a:cubicBezTo>
                  <a:lnTo>
                    <a:pt x="3384" y="1515"/>
                  </a:lnTo>
                  <a:cubicBezTo>
                    <a:pt x="3703" y="1515"/>
                    <a:pt x="3963" y="1256"/>
                    <a:pt x="3963" y="929"/>
                  </a:cubicBezTo>
                  <a:cubicBezTo>
                    <a:pt x="3963" y="890"/>
                    <a:pt x="3959" y="853"/>
                    <a:pt x="3952" y="816"/>
                  </a:cubicBezTo>
                  <a:lnTo>
                    <a:pt x="4663" y="816"/>
                  </a:lnTo>
                  <a:cubicBezTo>
                    <a:pt x="5037" y="816"/>
                    <a:pt x="5245" y="1025"/>
                    <a:pt x="5245" y="1282"/>
                  </a:cubicBezTo>
                  <a:lnTo>
                    <a:pt x="5245" y="4785"/>
                  </a:lnTo>
                  <a:cubicBezTo>
                    <a:pt x="5207" y="4783"/>
                    <a:pt x="5168" y="4779"/>
                    <a:pt x="5129" y="4779"/>
                  </a:cubicBezTo>
                  <a:cubicBezTo>
                    <a:pt x="4968" y="4779"/>
                    <a:pt x="4812" y="4802"/>
                    <a:pt x="4663" y="4841"/>
                  </a:cubicBezTo>
                  <a:lnTo>
                    <a:pt x="4663" y="2098"/>
                  </a:lnTo>
                  <a:lnTo>
                    <a:pt x="583" y="2098"/>
                  </a:lnTo>
                  <a:lnTo>
                    <a:pt x="583" y="6761"/>
                  </a:lnTo>
                  <a:lnTo>
                    <a:pt x="3270" y="6761"/>
                  </a:lnTo>
                  <a:cubicBezTo>
                    <a:pt x="3282" y="6966"/>
                    <a:pt x="3327" y="7162"/>
                    <a:pt x="3401" y="7344"/>
                  </a:cubicBezTo>
                  <a:close/>
                  <a:moveTo>
                    <a:pt x="5129" y="5129"/>
                  </a:moveTo>
                  <a:cubicBezTo>
                    <a:pt x="4292" y="5129"/>
                    <a:pt x="3613" y="5808"/>
                    <a:pt x="3613" y="6645"/>
                  </a:cubicBezTo>
                  <a:cubicBezTo>
                    <a:pt x="3613" y="7482"/>
                    <a:pt x="4292" y="8160"/>
                    <a:pt x="5129" y="8160"/>
                  </a:cubicBezTo>
                  <a:cubicBezTo>
                    <a:pt x="5966" y="8160"/>
                    <a:pt x="6644" y="7482"/>
                    <a:pt x="6644" y="6645"/>
                  </a:cubicBezTo>
                  <a:cubicBezTo>
                    <a:pt x="6644" y="5808"/>
                    <a:pt x="5966" y="5129"/>
                    <a:pt x="5129" y="5129"/>
                  </a:cubicBezTo>
                  <a:close/>
                  <a:moveTo>
                    <a:pt x="6119" y="6333"/>
                  </a:moveTo>
                  <a:lnTo>
                    <a:pt x="5187" y="7382"/>
                  </a:lnTo>
                  <a:cubicBezTo>
                    <a:pt x="5141" y="7434"/>
                    <a:pt x="5077" y="7461"/>
                    <a:pt x="5012" y="7461"/>
                  </a:cubicBezTo>
                  <a:cubicBezTo>
                    <a:pt x="4961" y="7461"/>
                    <a:pt x="4910" y="7444"/>
                    <a:pt x="4867" y="7409"/>
                  </a:cubicBezTo>
                  <a:lnTo>
                    <a:pt x="4284" y="6943"/>
                  </a:lnTo>
                  <a:cubicBezTo>
                    <a:pt x="4183" y="6863"/>
                    <a:pt x="4167" y="6716"/>
                    <a:pt x="4247" y="6616"/>
                  </a:cubicBezTo>
                  <a:cubicBezTo>
                    <a:pt x="4328" y="6515"/>
                    <a:pt x="4475" y="6499"/>
                    <a:pt x="4575" y="6579"/>
                  </a:cubicBezTo>
                  <a:lnTo>
                    <a:pt x="4985" y="6907"/>
                  </a:lnTo>
                  <a:lnTo>
                    <a:pt x="5771" y="6023"/>
                  </a:lnTo>
                  <a:cubicBezTo>
                    <a:pt x="5856" y="5927"/>
                    <a:pt x="6003" y="5918"/>
                    <a:pt x="6100" y="6004"/>
                  </a:cubicBezTo>
                  <a:cubicBezTo>
                    <a:pt x="6196" y="6090"/>
                    <a:pt x="6205" y="6237"/>
                    <a:pt x="6119" y="6333"/>
                  </a:cubicBezTo>
                  <a:close/>
                  <a:moveTo>
                    <a:pt x="4080" y="4080"/>
                  </a:moveTo>
                  <a:lnTo>
                    <a:pt x="2215" y="4080"/>
                  </a:lnTo>
                  <a:cubicBezTo>
                    <a:pt x="2150" y="4080"/>
                    <a:pt x="2098" y="4028"/>
                    <a:pt x="2098" y="3963"/>
                  </a:cubicBezTo>
                  <a:lnTo>
                    <a:pt x="2098" y="3847"/>
                  </a:lnTo>
                  <a:cubicBezTo>
                    <a:pt x="2098" y="3782"/>
                    <a:pt x="2150" y="3730"/>
                    <a:pt x="2215" y="3730"/>
                  </a:cubicBezTo>
                  <a:lnTo>
                    <a:pt x="4080" y="3730"/>
                  </a:lnTo>
                  <a:cubicBezTo>
                    <a:pt x="4144" y="3730"/>
                    <a:pt x="4196" y="3782"/>
                    <a:pt x="4196" y="3847"/>
                  </a:cubicBezTo>
                  <a:lnTo>
                    <a:pt x="4196" y="3963"/>
                  </a:lnTo>
                  <a:cubicBezTo>
                    <a:pt x="4196" y="4028"/>
                    <a:pt x="4144" y="4080"/>
                    <a:pt x="4080" y="4080"/>
                  </a:cubicBezTo>
                  <a:close/>
                  <a:moveTo>
                    <a:pt x="4080" y="3031"/>
                  </a:moveTo>
                  <a:lnTo>
                    <a:pt x="2215" y="3031"/>
                  </a:lnTo>
                  <a:cubicBezTo>
                    <a:pt x="2150" y="3031"/>
                    <a:pt x="2098" y="2979"/>
                    <a:pt x="2098" y="2914"/>
                  </a:cubicBezTo>
                  <a:lnTo>
                    <a:pt x="2098" y="2798"/>
                  </a:lnTo>
                  <a:cubicBezTo>
                    <a:pt x="2098" y="2733"/>
                    <a:pt x="2150" y="2681"/>
                    <a:pt x="2215" y="2681"/>
                  </a:cubicBezTo>
                  <a:lnTo>
                    <a:pt x="4080" y="2681"/>
                  </a:lnTo>
                  <a:cubicBezTo>
                    <a:pt x="4144" y="2681"/>
                    <a:pt x="4196" y="2733"/>
                    <a:pt x="4196" y="2798"/>
                  </a:cubicBezTo>
                  <a:lnTo>
                    <a:pt x="4196" y="2914"/>
                  </a:lnTo>
                  <a:cubicBezTo>
                    <a:pt x="4196" y="2979"/>
                    <a:pt x="4144" y="3031"/>
                    <a:pt x="4080" y="3031"/>
                  </a:cubicBezTo>
                  <a:close/>
                  <a:moveTo>
                    <a:pt x="3497" y="5013"/>
                  </a:moveTo>
                  <a:lnTo>
                    <a:pt x="2215" y="5013"/>
                  </a:lnTo>
                  <a:cubicBezTo>
                    <a:pt x="2150" y="5013"/>
                    <a:pt x="2098" y="4960"/>
                    <a:pt x="2098" y="4896"/>
                  </a:cubicBezTo>
                  <a:lnTo>
                    <a:pt x="2098" y="4779"/>
                  </a:lnTo>
                  <a:cubicBezTo>
                    <a:pt x="2098" y="4715"/>
                    <a:pt x="2150" y="4663"/>
                    <a:pt x="2215" y="4663"/>
                  </a:cubicBezTo>
                  <a:lnTo>
                    <a:pt x="3497" y="4663"/>
                  </a:lnTo>
                  <a:cubicBezTo>
                    <a:pt x="3561" y="4663"/>
                    <a:pt x="3613" y="4715"/>
                    <a:pt x="3613" y="4779"/>
                  </a:cubicBezTo>
                  <a:lnTo>
                    <a:pt x="3613" y="4896"/>
                  </a:lnTo>
                  <a:cubicBezTo>
                    <a:pt x="3613" y="4960"/>
                    <a:pt x="3561" y="5013"/>
                    <a:pt x="3497" y="5013"/>
                  </a:cubicBezTo>
                  <a:close/>
                  <a:moveTo>
                    <a:pt x="3264" y="6062"/>
                  </a:moveTo>
                  <a:lnTo>
                    <a:pt x="2215" y="6062"/>
                  </a:lnTo>
                  <a:cubicBezTo>
                    <a:pt x="2150" y="6062"/>
                    <a:pt x="2098" y="6010"/>
                    <a:pt x="2098" y="5945"/>
                  </a:cubicBezTo>
                  <a:lnTo>
                    <a:pt x="2098" y="5829"/>
                  </a:lnTo>
                  <a:cubicBezTo>
                    <a:pt x="2098" y="5764"/>
                    <a:pt x="2150" y="5712"/>
                    <a:pt x="2215" y="5712"/>
                  </a:cubicBezTo>
                  <a:lnTo>
                    <a:pt x="3264" y="5712"/>
                  </a:lnTo>
                  <a:cubicBezTo>
                    <a:pt x="3328" y="5712"/>
                    <a:pt x="3380" y="5764"/>
                    <a:pt x="3380" y="5829"/>
                  </a:cubicBezTo>
                  <a:lnTo>
                    <a:pt x="3380" y="5945"/>
                  </a:lnTo>
                  <a:cubicBezTo>
                    <a:pt x="3380" y="6010"/>
                    <a:pt x="3328" y="6062"/>
                    <a:pt x="3264" y="6062"/>
                  </a:cubicBezTo>
                  <a:close/>
                  <a:moveTo>
                    <a:pt x="1875" y="2600"/>
                  </a:moveTo>
                  <a:lnTo>
                    <a:pt x="1445" y="3083"/>
                  </a:lnTo>
                  <a:cubicBezTo>
                    <a:pt x="1424" y="3107"/>
                    <a:pt x="1395" y="3119"/>
                    <a:pt x="1365" y="3119"/>
                  </a:cubicBezTo>
                  <a:cubicBezTo>
                    <a:pt x="1342" y="3119"/>
                    <a:pt x="1318" y="3111"/>
                    <a:pt x="1298" y="3095"/>
                  </a:cubicBezTo>
                  <a:lnTo>
                    <a:pt x="1030" y="2881"/>
                  </a:lnTo>
                  <a:cubicBezTo>
                    <a:pt x="984" y="2844"/>
                    <a:pt x="976" y="2776"/>
                    <a:pt x="1013" y="2730"/>
                  </a:cubicBezTo>
                  <a:cubicBezTo>
                    <a:pt x="1050" y="2683"/>
                    <a:pt x="1118" y="2676"/>
                    <a:pt x="1164" y="2713"/>
                  </a:cubicBezTo>
                  <a:lnTo>
                    <a:pt x="1353" y="2864"/>
                  </a:lnTo>
                  <a:lnTo>
                    <a:pt x="1714" y="2457"/>
                  </a:lnTo>
                  <a:cubicBezTo>
                    <a:pt x="1754" y="2413"/>
                    <a:pt x="1822" y="2409"/>
                    <a:pt x="1866" y="2448"/>
                  </a:cubicBezTo>
                  <a:cubicBezTo>
                    <a:pt x="1910" y="2488"/>
                    <a:pt x="1914" y="2555"/>
                    <a:pt x="1875" y="2600"/>
                  </a:cubicBezTo>
                  <a:close/>
                  <a:moveTo>
                    <a:pt x="1875" y="3637"/>
                  </a:moveTo>
                  <a:lnTo>
                    <a:pt x="1445" y="4120"/>
                  </a:lnTo>
                  <a:cubicBezTo>
                    <a:pt x="1424" y="4144"/>
                    <a:pt x="1395" y="4156"/>
                    <a:pt x="1365" y="4156"/>
                  </a:cubicBezTo>
                  <a:cubicBezTo>
                    <a:pt x="1342" y="4156"/>
                    <a:pt x="1318" y="4148"/>
                    <a:pt x="1298" y="4132"/>
                  </a:cubicBezTo>
                  <a:lnTo>
                    <a:pt x="1030" y="3918"/>
                  </a:lnTo>
                  <a:cubicBezTo>
                    <a:pt x="984" y="3881"/>
                    <a:pt x="976" y="3813"/>
                    <a:pt x="1013" y="3767"/>
                  </a:cubicBezTo>
                  <a:cubicBezTo>
                    <a:pt x="1050" y="3721"/>
                    <a:pt x="1118" y="3713"/>
                    <a:pt x="1164" y="3750"/>
                  </a:cubicBezTo>
                  <a:lnTo>
                    <a:pt x="1353" y="3901"/>
                  </a:lnTo>
                  <a:lnTo>
                    <a:pt x="1714" y="3494"/>
                  </a:lnTo>
                  <a:cubicBezTo>
                    <a:pt x="1754" y="3450"/>
                    <a:pt x="1822" y="3446"/>
                    <a:pt x="1866" y="3485"/>
                  </a:cubicBezTo>
                  <a:cubicBezTo>
                    <a:pt x="1910" y="3525"/>
                    <a:pt x="1914" y="3593"/>
                    <a:pt x="1875" y="3637"/>
                  </a:cubicBezTo>
                  <a:close/>
                  <a:moveTo>
                    <a:pt x="1875" y="4629"/>
                  </a:moveTo>
                  <a:lnTo>
                    <a:pt x="1445" y="5112"/>
                  </a:lnTo>
                  <a:cubicBezTo>
                    <a:pt x="1424" y="5136"/>
                    <a:pt x="1395" y="5148"/>
                    <a:pt x="1365" y="5148"/>
                  </a:cubicBezTo>
                  <a:cubicBezTo>
                    <a:pt x="1342" y="5148"/>
                    <a:pt x="1318" y="5140"/>
                    <a:pt x="1298" y="5124"/>
                  </a:cubicBezTo>
                  <a:lnTo>
                    <a:pt x="1030" y="4910"/>
                  </a:lnTo>
                  <a:cubicBezTo>
                    <a:pt x="984" y="4873"/>
                    <a:pt x="976" y="4805"/>
                    <a:pt x="1013" y="4759"/>
                  </a:cubicBezTo>
                  <a:cubicBezTo>
                    <a:pt x="1050" y="4712"/>
                    <a:pt x="1118" y="4705"/>
                    <a:pt x="1164" y="4742"/>
                  </a:cubicBezTo>
                  <a:lnTo>
                    <a:pt x="1353" y="4893"/>
                  </a:lnTo>
                  <a:lnTo>
                    <a:pt x="1714" y="4486"/>
                  </a:lnTo>
                  <a:cubicBezTo>
                    <a:pt x="1754" y="4442"/>
                    <a:pt x="1822" y="4438"/>
                    <a:pt x="1866" y="4477"/>
                  </a:cubicBezTo>
                  <a:cubicBezTo>
                    <a:pt x="1910" y="4517"/>
                    <a:pt x="1914" y="4584"/>
                    <a:pt x="1875" y="4629"/>
                  </a:cubicBezTo>
                  <a:close/>
                  <a:moveTo>
                    <a:pt x="1875" y="5628"/>
                  </a:moveTo>
                  <a:lnTo>
                    <a:pt x="1445" y="6111"/>
                  </a:lnTo>
                  <a:cubicBezTo>
                    <a:pt x="1424" y="6134"/>
                    <a:pt x="1395" y="6147"/>
                    <a:pt x="1365" y="6147"/>
                  </a:cubicBezTo>
                  <a:cubicBezTo>
                    <a:pt x="1342" y="6147"/>
                    <a:pt x="1318" y="6139"/>
                    <a:pt x="1298" y="6123"/>
                  </a:cubicBezTo>
                  <a:lnTo>
                    <a:pt x="1030" y="5908"/>
                  </a:lnTo>
                  <a:cubicBezTo>
                    <a:pt x="984" y="5871"/>
                    <a:pt x="976" y="5804"/>
                    <a:pt x="1013" y="5758"/>
                  </a:cubicBezTo>
                  <a:cubicBezTo>
                    <a:pt x="1050" y="5711"/>
                    <a:pt x="1118" y="5704"/>
                    <a:pt x="1164" y="5741"/>
                  </a:cubicBezTo>
                  <a:lnTo>
                    <a:pt x="1353" y="5892"/>
                  </a:lnTo>
                  <a:lnTo>
                    <a:pt x="1714" y="5485"/>
                  </a:lnTo>
                  <a:cubicBezTo>
                    <a:pt x="1754" y="5441"/>
                    <a:pt x="1822" y="5437"/>
                    <a:pt x="1866" y="5476"/>
                  </a:cubicBezTo>
                  <a:cubicBezTo>
                    <a:pt x="1910" y="5515"/>
                    <a:pt x="1914" y="5583"/>
                    <a:pt x="1875" y="5628"/>
                  </a:cubicBezTo>
                  <a:close/>
                </a:path>
              </a:pathLst>
            </a:custGeom>
            <a:solidFill>
              <a:srgbClr val="9A0001"/>
            </a:solid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空心弧 30">
              <a:extLst>
                <a:ext uri="{FF2B5EF4-FFF2-40B4-BE49-F238E27FC236}">
                  <a16:creationId xmlns:a16="http://schemas.microsoft.com/office/drawing/2014/main" id="{BA2B0EA9-1BC4-4074-9E21-A7D9EA55E75B}"/>
                </a:ext>
              </a:extLst>
            </p:cNvPr>
            <p:cNvSpPr/>
            <p:nvPr/>
          </p:nvSpPr>
          <p:spPr>
            <a:xfrm>
              <a:off x="5283201" y="4344556"/>
              <a:ext cx="1516983" cy="1516983"/>
            </a:xfrm>
            <a:prstGeom prst="blockArc">
              <a:avLst>
                <a:gd name="adj1" fmla="val 12886880"/>
                <a:gd name="adj2" fmla="val 10720422"/>
                <a:gd name="adj3" fmla="val 78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2" name="矩形 47">
            <a:extLst>
              <a:ext uri="{FF2B5EF4-FFF2-40B4-BE49-F238E27FC236}">
                <a16:creationId xmlns:a16="http://schemas.microsoft.com/office/drawing/2014/main" id="{D9707396-915B-4756-9C12-D36CB5E9D900}"/>
              </a:ext>
            </a:extLst>
          </p:cNvPr>
          <p:cNvSpPr>
            <a:spLocks noChangeArrowheads="1"/>
          </p:cNvSpPr>
          <p:nvPr/>
        </p:nvSpPr>
        <p:spPr bwMode="auto">
          <a:xfrm>
            <a:off x="7742053" y="2663015"/>
            <a:ext cx="2798492" cy="93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20000"/>
              </a:lnSpc>
              <a:spcBef>
                <a:spcPct val="0"/>
              </a:spcBef>
              <a:spcAft>
                <a:spcPts val="0"/>
              </a:spcAft>
              <a:buClrTx/>
              <a:buSzTx/>
              <a:buFont typeface="Arial" charset="0"/>
              <a:buNone/>
              <a:tabLst/>
              <a:defRPr/>
            </a:pP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分层抽样</a:t>
            </a:r>
            <a:endPar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ct val="0"/>
              </a:spcBef>
              <a:spcAft>
                <a:spcPts val="0"/>
              </a:spcAft>
              <a:buClrTx/>
              <a:buSzTx/>
              <a:buFont typeface="Arial" charset="0"/>
              <a:buNone/>
              <a:tabLst/>
              <a:defRPr/>
            </a:pP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根据每层数据的数量</a:t>
            </a:r>
            <a:endPar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ct val="0"/>
              </a:spcBef>
              <a:spcAft>
                <a:spcPts val="0"/>
              </a:spcAft>
              <a:buClrTx/>
              <a:buSzTx/>
              <a:buFont typeface="Arial" charset="0"/>
              <a:buNone/>
              <a:tabLst/>
              <a:defRPr/>
            </a:pP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在每层中分别进行随机抽样</a:t>
            </a:r>
            <a:endPar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矩形 47">
            <a:extLst>
              <a:ext uri="{FF2B5EF4-FFF2-40B4-BE49-F238E27FC236}">
                <a16:creationId xmlns:a16="http://schemas.microsoft.com/office/drawing/2014/main" id="{17A07F28-3E12-45EE-B404-87CE9E23E28F}"/>
              </a:ext>
            </a:extLst>
          </p:cNvPr>
          <p:cNvSpPr>
            <a:spLocks noChangeArrowheads="1"/>
          </p:cNvSpPr>
          <p:nvPr/>
        </p:nvSpPr>
        <p:spPr bwMode="auto">
          <a:xfrm>
            <a:off x="7742053" y="5136739"/>
            <a:ext cx="3306462" cy="92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20000"/>
              </a:lnSpc>
              <a:spcBef>
                <a:spcPct val="0"/>
              </a:spcBef>
              <a:spcAft>
                <a:spcPts val="0"/>
              </a:spcAft>
              <a:buClrTx/>
              <a:buSzTx/>
              <a:buFont typeface="Arial" charset="0"/>
              <a:buNone/>
              <a:tabLst/>
              <a:defRPr/>
            </a:pPr>
            <a:r>
              <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将数据集分成</a:t>
            </a:r>
            <a:r>
              <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K</a:t>
            </a:r>
            <a:r>
              <a:rPr lang="zh-CN" altLang="en-US"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rPr>
              <a:t>等分</a:t>
            </a:r>
            <a:endParaRPr lang="en-US" altLang="zh-CN" sz="1600" dirty="0">
              <a:solidFill>
                <a:srgbClr val="333333"/>
              </a:solidFill>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ct val="0"/>
              </a:spcBef>
              <a:spcAft>
                <a:spcPts val="0"/>
              </a:spcAft>
              <a:buClrTx/>
              <a:buSzTx/>
              <a:buFont typeface="Arial" charset="0"/>
              <a:buNone/>
              <a:tabLst/>
              <a:defRPr/>
            </a:pPr>
            <a:r>
              <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每次将其中的一组数据作为测试集</a:t>
            </a:r>
            <a:endParaRPr kumimoji="0" lang="en-US" altLang="zh-CN"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ct val="0"/>
              </a:spcBef>
              <a:spcAft>
                <a:spcPts val="0"/>
              </a:spcAft>
              <a:buClrTx/>
              <a:buSzTx/>
              <a:buFont typeface="Arial" charset="0"/>
              <a:buNone/>
              <a:tabLst/>
              <a:defRPr/>
            </a:pPr>
            <a:r>
              <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剩余</a:t>
            </a:r>
            <a:r>
              <a:rPr kumimoji="0" lang="en-US" altLang="zh-CN"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K-1</a:t>
            </a:r>
            <a:r>
              <a:rPr kumimoji="0" lang="zh-CN" altLang="en-US" sz="1600" b="0" i="0" u="none" strike="noStrike" kern="1200" cap="none" spc="0" normalizeH="0" baseline="0" noProof="0" dirty="0">
                <a:ln>
                  <a:noFill/>
                </a:ln>
                <a:solidFill>
                  <a:srgbClr val="333333"/>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组作为训练集</a:t>
            </a:r>
          </a:p>
        </p:txBody>
      </p:sp>
      <p:graphicFrame>
        <p:nvGraphicFramePr>
          <p:cNvPr id="2" name="表格 2">
            <a:extLst>
              <a:ext uri="{FF2B5EF4-FFF2-40B4-BE49-F238E27FC236}">
                <a16:creationId xmlns:a16="http://schemas.microsoft.com/office/drawing/2014/main" id="{DCF4DD7B-E356-EDF3-FF8D-46AC700CDC90}"/>
              </a:ext>
            </a:extLst>
          </p:cNvPr>
          <p:cNvGraphicFramePr>
            <a:graphicFrameLocks noGrp="1"/>
          </p:cNvGraphicFramePr>
          <p:nvPr>
            <p:extLst>
              <p:ext uri="{D42A27DB-BD31-4B8C-83A1-F6EECF244321}">
                <p14:modId xmlns:p14="http://schemas.microsoft.com/office/powerpoint/2010/main" val="624214074"/>
              </p:ext>
            </p:extLst>
          </p:nvPr>
        </p:nvGraphicFramePr>
        <p:xfrm>
          <a:off x="1977692" y="1326497"/>
          <a:ext cx="8127999" cy="370840"/>
        </p:xfrm>
        <a:graphic>
          <a:graphicData uri="http://schemas.openxmlformats.org/drawingml/2006/table">
            <a:tbl>
              <a:tblPr firstRow="1" bandRow="1">
                <a:tableStyleId>{BC89EF96-8CEA-46FF-86C4-4CE0E7609802}</a:tableStyleId>
              </a:tblPr>
              <a:tblGrid>
                <a:gridCol w="5095053">
                  <a:extLst>
                    <a:ext uri="{9D8B030D-6E8A-4147-A177-3AD203B41FA5}">
                      <a16:colId xmlns:a16="http://schemas.microsoft.com/office/drawing/2014/main" val="1503753370"/>
                    </a:ext>
                  </a:extLst>
                </a:gridCol>
                <a:gridCol w="1482437">
                  <a:extLst>
                    <a:ext uri="{9D8B030D-6E8A-4147-A177-3AD203B41FA5}">
                      <a16:colId xmlns:a16="http://schemas.microsoft.com/office/drawing/2014/main" val="2608880291"/>
                    </a:ext>
                  </a:extLst>
                </a:gridCol>
                <a:gridCol w="1550509">
                  <a:extLst>
                    <a:ext uri="{9D8B030D-6E8A-4147-A177-3AD203B41FA5}">
                      <a16:colId xmlns:a16="http://schemas.microsoft.com/office/drawing/2014/main" val="3210537619"/>
                    </a:ext>
                  </a:extLst>
                </a:gridCol>
              </a:tblGrid>
              <a:tr h="370840">
                <a:tc>
                  <a:txBody>
                    <a:bodyPr/>
                    <a:lstStyle/>
                    <a:p>
                      <a:pPr algn="ctr"/>
                      <a:r>
                        <a:rPr lang="en-US" altLang="zh-CN" dirty="0"/>
                        <a:t>Training</a:t>
                      </a:r>
                      <a:endParaRPr lang="zh-CN" altLang="en-US" dirty="0"/>
                    </a:p>
                  </a:txBody>
                  <a:tcPr anchor="ctr">
                    <a:lnR w="12700" cap="flat" cmpd="sng" algn="ctr">
                      <a:solidFill>
                        <a:schemeClr val="accent1"/>
                      </a:solidFill>
                      <a:prstDash val="sysDash"/>
                      <a:round/>
                      <a:headEnd type="none" w="med" len="med"/>
                      <a:tailEnd type="none" w="med" len="med"/>
                    </a:lnR>
                  </a:tcPr>
                </a:tc>
                <a:tc>
                  <a:txBody>
                    <a:bodyPr/>
                    <a:lstStyle/>
                    <a:p>
                      <a:pPr algn="ctr"/>
                      <a:r>
                        <a:rPr lang="en-US" altLang="zh-CN" dirty="0"/>
                        <a:t>Validation</a:t>
                      </a:r>
                      <a:endParaRPr lang="zh-CN" altLang="en-US" dirty="0"/>
                    </a:p>
                  </a:txBody>
                  <a:tcPr anchor="ctr">
                    <a:lnL w="12700" cap="flat" cmpd="sng" algn="ctr">
                      <a:solidFill>
                        <a:schemeClr val="accent1"/>
                      </a:solidFill>
                      <a:prstDash val="sysDash"/>
                      <a:round/>
                      <a:headEnd type="none" w="med" len="med"/>
                      <a:tailEnd type="none" w="med" len="med"/>
                    </a:lnL>
                  </a:tcPr>
                </a:tc>
                <a:tc>
                  <a:txBody>
                    <a:bodyPr/>
                    <a:lstStyle/>
                    <a:p>
                      <a:pPr algn="ctr"/>
                      <a:r>
                        <a:rPr lang="en-US" altLang="zh-CN" dirty="0"/>
                        <a:t>Testing</a:t>
                      </a:r>
                      <a:endParaRPr lang="zh-CN" altLang="en-US" dirty="0"/>
                    </a:p>
                  </a:txBody>
                  <a:tcPr anchor="ctr"/>
                </a:tc>
                <a:extLst>
                  <a:ext uri="{0D108BD9-81ED-4DB2-BD59-A6C34878D82A}">
                    <a16:rowId xmlns:a16="http://schemas.microsoft.com/office/drawing/2014/main" val="1065721470"/>
                  </a:ext>
                </a:extLst>
              </a:tr>
            </a:tbl>
          </a:graphicData>
        </a:graphic>
      </p:graphicFrame>
    </p:spTree>
    <p:extLst>
      <p:ext uri="{BB962C8B-B14F-4D97-AF65-F5344CB8AC3E}">
        <p14:creationId xmlns:p14="http://schemas.microsoft.com/office/powerpoint/2010/main" val="172400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B9C9B0C-ADC0-4CEE-AB90-09CB38786D89}"/>
              </a:ext>
            </a:extLst>
          </p:cNvPr>
          <p:cNvGrpSpPr/>
          <p:nvPr/>
        </p:nvGrpSpPr>
        <p:grpSpPr>
          <a:xfrm>
            <a:off x="-2183584" y="-241003"/>
            <a:ext cx="7357162" cy="7340006"/>
            <a:chOff x="2105799" y="20055838"/>
            <a:chExt cx="6748090" cy="6732363"/>
          </a:xfrm>
          <a:solidFill>
            <a:schemeClr val="accent1">
              <a:alpha val="10000"/>
            </a:schemeClr>
          </a:solidFill>
        </p:grpSpPr>
        <p:sp>
          <p:nvSpPr>
            <p:cNvPr id="3" name="Freeform 8">
              <a:extLst>
                <a:ext uri="{FF2B5EF4-FFF2-40B4-BE49-F238E27FC236}">
                  <a16:creationId xmlns:a16="http://schemas.microsoft.com/office/drawing/2014/main" id="{EC1C64F5-1BEB-474E-9192-286614397EC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Freeform 42">
              <a:extLst>
                <a:ext uri="{FF2B5EF4-FFF2-40B4-BE49-F238E27FC236}">
                  <a16:creationId xmlns:a16="http://schemas.microsoft.com/office/drawing/2014/main" id="{89CE50DB-B8C3-4FDD-A335-94557C05870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Freeform 43">
              <a:extLst>
                <a:ext uri="{FF2B5EF4-FFF2-40B4-BE49-F238E27FC236}">
                  <a16:creationId xmlns:a16="http://schemas.microsoft.com/office/drawing/2014/main" id="{00112151-0F07-40C4-AA1C-0A020E26478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Freeform 44">
              <a:extLst>
                <a:ext uri="{FF2B5EF4-FFF2-40B4-BE49-F238E27FC236}">
                  <a16:creationId xmlns:a16="http://schemas.microsoft.com/office/drawing/2014/main" id="{F3D57A20-90E7-4931-9F13-5571E8224AD8}"/>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Freeform 45">
              <a:extLst>
                <a:ext uri="{FF2B5EF4-FFF2-40B4-BE49-F238E27FC236}">
                  <a16:creationId xmlns:a16="http://schemas.microsoft.com/office/drawing/2014/main" id="{247C96C5-C862-4D46-A3EF-67E899CCAB1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Freeform 46">
              <a:extLst>
                <a:ext uri="{FF2B5EF4-FFF2-40B4-BE49-F238E27FC236}">
                  <a16:creationId xmlns:a16="http://schemas.microsoft.com/office/drawing/2014/main" id="{7F5C8FF8-C658-422B-BBF4-0C544E1B467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Freeform 47">
              <a:extLst>
                <a:ext uri="{FF2B5EF4-FFF2-40B4-BE49-F238E27FC236}">
                  <a16:creationId xmlns:a16="http://schemas.microsoft.com/office/drawing/2014/main" id="{5A7AAA8F-E917-4C5E-A1F9-27D197F6A62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Freeform 48">
              <a:extLst>
                <a:ext uri="{FF2B5EF4-FFF2-40B4-BE49-F238E27FC236}">
                  <a16:creationId xmlns:a16="http://schemas.microsoft.com/office/drawing/2014/main" id="{BBFD8CEC-E7BE-4AA7-9E68-A0838B1D0D4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Freeform 49">
              <a:extLst>
                <a:ext uri="{FF2B5EF4-FFF2-40B4-BE49-F238E27FC236}">
                  <a16:creationId xmlns:a16="http://schemas.microsoft.com/office/drawing/2014/main" id="{B6892404-1676-49CF-83FB-C1FA3496991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50">
              <a:extLst>
                <a:ext uri="{FF2B5EF4-FFF2-40B4-BE49-F238E27FC236}">
                  <a16:creationId xmlns:a16="http://schemas.microsoft.com/office/drawing/2014/main" id="{56870219-1A2F-4A25-A9CF-F1C2A56A548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51">
              <a:extLst>
                <a:ext uri="{FF2B5EF4-FFF2-40B4-BE49-F238E27FC236}">
                  <a16:creationId xmlns:a16="http://schemas.microsoft.com/office/drawing/2014/main" id="{33D62670-B860-4AB9-B917-BC7F729BDBF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52">
              <a:extLst>
                <a:ext uri="{FF2B5EF4-FFF2-40B4-BE49-F238E27FC236}">
                  <a16:creationId xmlns:a16="http://schemas.microsoft.com/office/drawing/2014/main" id="{35C4107C-2959-4390-8CAF-19FD5399102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53">
              <a:extLst>
                <a:ext uri="{FF2B5EF4-FFF2-40B4-BE49-F238E27FC236}">
                  <a16:creationId xmlns:a16="http://schemas.microsoft.com/office/drawing/2014/main" id="{00B1DCEF-8AB1-4F38-A4E9-8F568068B84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54">
              <a:extLst>
                <a:ext uri="{FF2B5EF4-FFF2-40B4-BE49-F238E27FC236}">
                  <a16:creationId xmlns:a16="http://schemas.microsoft.com/office/drawing/2014/main" id="{A6FAA3D6-36A6-4C3E-A400-7D7755E6F07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55">
              <a:extLst>
                <a:ext uri="{FF2B5EF4-FFF2-40B4-BE49-F238E27FC236}">
                  <a16:creationId xmlns:a16="http://schemas.microsoft.com/office/drawing/2014/main" id="{4F5AE20C-E612-418D-B881-CB1B4E52F6F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56">
              <a:extLst>
                <a:ext uri="{FF2B5EF4-FFF2-40B4-BE49-F238E27FC236}">
                  <a16:creationId xmlns:a16="http://schemas.microsoft.com/office/drawing/2014/main" id="{0E9B1F18-8F10-49E6-B953-52168CA3248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57">
              <a:extLst>
                <a:ext uri="{FF2B5EF4-FFF2-40B4-BE49-F238E27FC236}">
                  <a16:creationId xmlns:a16="http://schemas.microsoft.com/office/drawing/2014/main" id="{B1DE2A49-C466-4873-8A6A-CE8004657F99}"/>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58">
              <a:extLst>
                <a:ext uri="{FF2B5EF4-FFF2-40B4-BE49-F238E27FC236}">
                  <a16:creationId xmlns:a16="http://schemas.microsoft.com/office/drawing/2014/main" id="{8140CE67-ABE7-42A0-8C17-E7427D1D7CE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9">
              <a:extLst>
                <a:ext uri="{FF2B5EF4-FFF2-40B4-BE49-F238E27FC236}">
                  <a16:creationId xmlns:a16="http://schemas.microsoft.com/office/drawing/2014/main" id="{C47E31A0-A11D-43E4-9DF4-658CCD9F87E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60">
              <a:extLst>
                <a:ext uri="{FF2B5EF4-FFF2-40B4-BE49-F238E27FC236}">
                  <a16:creationId xmlns:a16="http://schemas.microsoft.com/office/drawing/2014/main" id="{8585BF55-CAC4-4ECA-B27E-59BF3140CAD2}"/>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61">
              <a:extLst>
                <a:ext uri="{FF2B5EF4-FFF2-40B4-BE49-F238E27FC236}">
                  <a16:creationId xmlns:a16="http://schemas.microsoft.com/office/drawing/2014/main" id="{9B2BB902-96D8-4686-92DA-A7581959560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62">
              <a:extLst>
                <a:ext uri="{FF2B5EF4-FFF2-40B4-BE49-F238E27FC236}">
                  <a16:creationId xmlns:a16="http://schemas.microsoft.com/office/drawing/2014/main" id="{DFBF19DD-5969-49B8-A544-6FB1D09DEAA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71">
              <a:extLst>
                <a:ext uri="{FF2B5EF4-FFF2-40B4-BE49-F238E27FC236}">
                  <a16:creationId xmlns:a16="http://schemas.microsoft.com/office/drawing/2014/main" id="{0CDA2BFE-8C92-47FC-A29B-2AC5FC84F1B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0" name="文本框 29">
            <a:extLst>
              <a:ext uri="{FF2B5EF4-FFF2-40B4-BE49-F238E27FC236}">
                <a16:creationId xmlns:a16="http://schemas.microsoft.com/office/drawing/2014/main" id="{1579CB4A-A79D-4005-9982-2F14EF0483F1}"/>
              </a:ext>
            </a:extLst>
          </p:cNvPr>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45B2345-E032-478B-A58F-E9009EC10404}"/>
              </a:ext>
            </a:extLst>
          </p:cNvPr>
          <p:cNvSpPr txBox="1"/>
          <p:nvPr/>
        </p:nvSpPr>
        <p:spPr>
          <a:xfrm>
            <a:off x="6947991" y="2961840"/>
            <a:ext cx="3161242"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实验背景</a:t>
            </a:r>
          </a:p>
        </p:txBody>
      </p:sp>
      <p:sp>
        <p:nvSpPr>
          <p:cNvPr id="32" name="矩形 31">
            <a:extLst>
              <a:ext uri="{FF2B5EF4-FFF2-40B4-BE49-F238E27FC236}">
                <a16:creationId xmlns:a16="http://schemas.microsoft.com/office/drawing/2014/main" id="{36483809-FCD2-4E8C-BE2D-0A6041B2420C}"/>
              </a:ext>
            </a:extLst>
          </p:cNvPr>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A334DC35-3A4D-4469-86E7-902EB5E9E2BF}"/>
              </a:ext>
            </a:extLst>
          </p:cNvPr>
          <p:cNvSpPr/>
          <p:nvPr/>
        </p:nvSpPr>
        <p:spPr>
          <a:xfrm>
            <a:off x="694799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Background Information</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79252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FE80ED4E-C1C8-4413-8A98-7255F3876056}"/>
              </a:ext>
            </a:extLst>
          </p:cNvPr>
          <p:cNvSpPr>
            <a:spLocks noGrp="1"/>
          </p:cNvSpPr>
          <p:nvPr>
            <p:ph type="title"/>
          </p:nvPr>
        </p:nvSpPr>
        <p:spPr>
          <a:xfrm>
            <a:off x="442913" y="243569"/>
            <a:ext cx="9056851" cy="617518"/>
          </a:xfrm>
        </p:spPr>
        <p:txBody>
          <a:bodyPr/>
          <a:lstStyle/>
          <a:p>
            <a:r>
              <a:rPr lang="zh-CN" altLang="en-US" dirty="0">
                <a:sym typeface="Arial" panose="020B0604020202020204" pitchFamily="34" charset="0"/>
              </a:rPr>
              <a:t>模型评估方法</a:t>
            </a:r>
          </a:p>
        </p:txBody>
      </p:sp>
      <p:sp>
        <p:nvSpPr>
          <p:cNvPr id="3" name="文本框 2">
            <a:extLst>
              <a:ext uri="{FF2B5EF4-FFF2-40B4-BE49-F238E27FC236}">
                <a16:creationId xmlns:a16="http://schemas.microsoft.com/office/drawing/2014/main" id="{015241CF-8CE6-DEA1-0361-4DE08DE4D151}"/>
              </a:ext>
            </a:extLst>
          </p:cNvPr>
          <p:cNvSpPr txBox="1"/>
          <p:nvPr/>
        </p:nvSpPr>
        <p:spPr>
          <a:xfrm>
            <a:off x="921328" y="1493958"/>
            <a:ext cx="10037619"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Validation Accuracy</a:t>
            </a: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Testing Accuracy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准确率</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Precision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精确率（查准率）</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Recall </a:t>
            </a:r>
            <a:r>
              <a:rPr lang="zh-CN" altLang="en-US" sz="2000" b="0" i="0" dirty="0">
                <a:solidFill>
                  <a:srgbClr val="121212"/>
                </a:solidFill>
                <a:effectLst/>
                <a:latin typeface="-apple-system"/>
              </a:rPr>
              <a:t>召回率（查全率）</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F1-score</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a:extLst>
              <a:ext uri="{FF2B5EF4-FFF2-40B4-BE49-F238E27FC236}">
                <a16:creationId xmlns:a16="http://schemas.microsoft.com/office/drawing/2014/main" id="{8EF29104-6AC7-D12B-7C92-A79482BBE901}"/>
              </a:ext>
            </a:extLst>
          </p:cNvPr>
          <p:cNvPicPr>
            <a:picLocks noChangeAspect="1"/>
          </p:cNvPicPr>
          <p:nvPr/>
        </p:nvPicPr>
        <p:blipFill>
          <a:blip r:embed="rId3"/>
          <a:stretch>
            <a:fillRect/>
          </a:stretch>
        </p:blipFill>
        <p:spPr>
          <a:xfrm>
            <a:off x="4475018" y="1259091"/>
            <a:ext cx="7427067" cy="2048846"/>
          </a:xfrm>
          <a:prstGeom prst="rect">
            <a:avLst/>
          </a:prstGeom>
        </p:spPr>
      </p:pic>
      <p:sp>
        <p:nvSpPr>
          <p:cNvPr id="9" name="文本框 8">
            <a:extLst>
              <a:ext uri="{FF2B5EF4-FFF2-40B4-BE49-F238E27FC236}">
                <a16:creationId xmlns:a16="http://schemas.microsoft.com/office/drawing/2014/main" id="{DB68697E-524B-C157-4C7F-5226CE336215}"/>
              </a:ext>
            </a:extLst>
          </p:cNvPr>
          <p:cNvSpPr txBox="1"/>
          <p:nvPr/>
        </p:nvSpPr>
        <p:spPr>
          <a:xfrm>
            <a:off x="921328" y="4063975"/>
            <a:ext cx="10626436"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0" i="0" dirty="0">
                <a:solidFill>
                  <a:srgbClr val="121212"/>
                </a:solidFill>
                <a:effectLst/>
                <a:latin typeface="Times New Roman" panose="02020603050405020304" pitchFamily="18" charset="0"/>
                <a:cs typeface="Times New Roman" panose="02020603050405020304" pitchFamily="18" charset="0"/>
              </a:rPr>
              <a:t>Precision</a:t>
            </a:r>
            <a:r>
              <a:rPr lang="zh-CN" altLang="en-US" sz="2000" b="0" i="0" dirty="0">
                <a:solidFill>
                  <a:srgbClr val="121212"/>
                </a:solidFill>
                <a:effectLst/>
                <a:latin typeface="Times New Roman" panose="02020603050405020304" pitchFamily="18" charset="0"/>
                <a:cs typeface="Times New Roman" panose="02020603050405020304" pitchFamily="18" charset="0"/>
              </a:rPr>
              <a:t>体现了模型对负样本的区分能力，</a:t>
            </a:r>
            <a:r>
              <a:rPr lang="en-US" altLang="zh-CN" sz="2000" b="0" i="0" dirty="0">
                <a:solidFill>
                  <a:srgbClr val="121212"/>
                </a:solidFill>
                <a:effectLst/>
                <a:latin typeface="Times New Roman" panose="02020603050405020304" pitchFamily="18" charset="0"/>
                <a:cs typeface="Times New Roman" panose="02020603050405020304" pitchFamily="18" charset="0"/>
              </a:rPr>
              <a:t>Precision</a:t>
            </a:r>
            <a:r>
              <a:rPr lang="zh-CN" altLang="en-US" sz="2000" b="0" i="0" dirty="0">
                <a:solidFill>
                  <a:srgbClr val="121212"/>
                </a:solidFill>
                <a:effectLst/>
                <a:latin typeface="Times New Roman" panose="02020603050405020304" pitchFamily="18" charset="0"/>
                <a:cs typeface="Times New Roman" panose="02020603050405020304" pitchFamily="18" charset="0"/>
              </a:rPr>
              <a:t>越高，模型对负样本的区分能力越强</a:t>
            </a:r>
            <a:endParaRPr lang="en-US" altLang="zh-CN" sz="2000" b="0" i="0" dirty="0">
              <a:solidFill>
                <a:srgbClr val="121212"/>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0" i="0" dirty="0">
                <a:solidFill>
                  <a:srgbClr val="121212"/>
                </a:solidFill>
                <a:effectLst/>
                <a:latin typeface="Times New Roman" panose="02020603050405020304" pitchFamily="18" charset="0"/>
                <a:cs typeface="Times New Roman" panose="02020603050405020304" pitchFamily="18" charset="0"/>
              </a:rPr>
              <a:t>Recall</a:t>
            </a:r>
            <a:r>
              <a:rPr lang="zh-CN" altLang="en-US" sz="2000" b="0" i="0" dirty="0">
                <a:solidFill>
                  <a:srgbClr val="121212"/>
                </a:solidFill>
                <a:effectLst/>
                <a:latin typeface="Times New Roman" panose="02020603050405020304" pitchFamily="18" charset="0"/>
                <a:cs typeface="Times New Roman" panose="02020603050405020304" pitchFamily="18" charset="0"/>
              </a:rPr>
              <a:t>体现了模型对正样本的识别能力，</a:t>
            </a:r>
            <a:r>
              <a:rPr lang="en-US" altLang="zh-CN" sz="2000" b="0" i="0" dirty="0">
                <a:solidFill>
                  <a:srgbClr val="121212"/>
                </a:solidFill>
                <a:effectLst/>
                <a:latin typeface="Times New Roman" panose="02020603050405020304" pitchFamily="18" charset="0"/>
                <a:cs typeface="Times New Roman" panose="02020603050405020304" pitchFamily="18" charset="0"/>
              </a:rPr>
              <a:t>Recall</a:t>
            </a:r>
            <a:r>
              <a:rPr lang="zh-CN" altLang="en-US" sz="2000" b="0" i="0" dirty="0">
                <a:solidFill>
                  <a:srgbClr val="121212"/>
                </a:solidFill>
                <a:effectLst/>
                <a:latin typeface="Times New Roman" panose="02020603050405020304" pitchFamily="18" charset="0"/>
                <a:cs typeface="Times New Roman" panose="02020603050405020304" pitchFamily="18" charset="0"/>
              </a:rPr>
              <a:t>越高，模型对正样本的识别能力越强</a:t>
            </a:r>
            <a:endParaRPr lang="en-US" altLang="zh-CN" sz="2000" b="0" i="0" dirty="0">
              <a:solidFill>
                <a:srgbClr val="121212"/>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0" i="0" dirty="0">
                <a:solidFill>
                  <a:srgbClr val="121212"/>
                </a:solidFill>
                <a:effectLst/>
                <a:latin typeface="Times New Roman" panose="02020603050405020304" pitchFamily="18" charset="0"/>
                <a:cs typeface="Times New Roman" panose="02020603050405020304" pitchFamily="18" charset="0"/>
              </a:rPr>
              <a:t>F1-score</a:t>
            </a:r>
            <a:r>
              <a:rPr lang="zh-CN" altLang="en-US" sz="2000" b="0" i="0" dirty="0">
                <a:solidFill>
                  <a:srgbClr val="121212"/>
                </a:solidFill>
                <a:effectLst/>
                <a:latin typeface="Times New Roman" panose="02020603050405020304" pitchFamily="18" charset="0"/>
                <a:cs typeface="Times New Roman" panose="02020603050405020304" pitchFamily="18" charset="0"/>
              </a:rPr>
              <a:t>是两者的综合，</a:t>
            </a:r>
            <a:r>
              <a:rPr lang="en-US" altLang="zh-CN" sz="2000" b="0" i="0" dirty="0">
                <a:solidFill>
                  <a:srgbClr val="121212"/>
                </a:solidFill>
                <a:effectLst/>
                <a:latin typeface="Times New Roman" panose="02020603050405020304" pitchFamily="18" charset="0"/>
                <a:cs typeface="Times New Roman" panose="02020603050405020304" pitchFamily="18" charset="0"/>
              </a:rPr>
              <a:t>F1-score</a:t>
            </a:r>
            <a:r>
              <a:rPr lang="zh-CN" altLang="en-US" sz="2000" b="0" i="0" dirty="0">
                <a:solidFill>
                  <a:srgbClr val="121212"/>
                </a:solidFill>
                <a:effectLst/>
                <a:latin typeface="Times New Roman" panose="02020603050405020304" pitchFamily="18" charset="0"/>
                <a:cs typeface="Times New Roman" panose="02020603050405020304" pitchFamily="18" charset="0"/>
              </a:rPr>
              <a:t>越高，说明模型越稳健</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733380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A7E8FFFD-0147-4A1D-9AE4-FD11E2E3FB6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sym typeface="Arial" panose="020B0604020202020204" pitchFamily="34" charset="0"/>
            </a:endParaRPr>
          </a:p>
        </p:txBody>
      </p:sp>
      <p:sp>
        <p:nvSpPr>
          <p:cNvPr id="3" name="标题 2">
            <a:extLst>
              <a:ext uri="{FF2B5EF4-FFF2-40B4-BE49-F238E27FC236}">
                <a16:creationId xmlns:a16="http://schemas.microsoft.com/office/drawing/2014/main" id="{81449B44-A08C-40FF-B7B1-F0148B09F345}"/>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1.0</a:t>
            </a:r>
            <a:endParaRPr lang="zh-CN" altLang="en-US" dirty="0">
              <a:sym typeface="Arial" panose="020B0604020202020204" pitchFamily="34" charset="0"/>
            </a:endParaRPr>
          </a:p>
        </p:txBody>
      </p:sp>
      <p:sp>
        <p:nvSpPr>
          <p:cNvPr id="6" name="文本占位符 5">
            <a:extLst>
              <a:ext uri="{FF2B5EF4-FFF2-40B4-BE49-F238E27FC236}">
                <a16:creationId xmlns:a16="http://schemas.microsoft.com/office/drawing/2014/main" id="{FEF6E0A6-91C1-4428-BC1A-CB948E185047}"/>
              </a:ext>
            </a:extLst>
          </p:cNvPr>
          <p:cNvSpPr>
            <a:spLocks noGrp="1"/>
          </p:cNvSpPr>
          <p:nvPr>
            <p:ph type="body" sz="quarter" idx="10"/>
          </p:nvPr>
        </p:nvSpPr>
        <p:spPr>
          <a:xfrm>
            <a:off x="442913" y="1358044"/>
            <a:ext cx="9056687" cy="1799454"/>
          </a:xfrm>
        </p:spPr>
        <p:txBody>
          <a:bodyPr>
            <a:normAutofit/>
          </a:bodyPr>
          <a:lstStyle/>
          <a:p>
            <a:r>
              <a:rPr lang="en-US" altLang="zh-CN" dirty="0">
                <a:sym typeface="Arial" panose="020B0604020202020204" pitchFamily="34" charset="0"/>
              </a:rPr>
              <a:t>Baseline</a:t>
            </a:r>
            <a:r>
              <a:rPr lang="zh-CN" altLang="en-US" dirty="0">
                <a:sym typeface="Arial" panose="020B0604020202020204" pitchFamily="34" charset="0"/>
              </a:rPr>
              <a:t>版本 </a:t>
            </a:r>
            <a:r>
              <a:rPr lang="en-US" altLang="zh-CN" dirty="0">
                <a:sym typeface="Arial" panose="020B0604020202020204" pitchFamily="34" charset="0"/>
              </a:rPr>
              <a:t>—— </a:t>
            </a:r>
            <a:r>
              <a:rPr lang="zh-CN" altLang="en-US" b="0" dirty="0">
                <a:sym typeface="Arial" panose="020B0604020202020204" pitchFamily="34" charset="0"/>
              </a:rPr>
              <a:t>只填补缺失值，不做任何其他处理</a:t>
            </a:r>
            <a:endParaRPr lang="en-US" altLang="zh-CN" b="0" dirty="0">
              <a:sym typeface="Arial" panose="020B0604020202020204" pitchFamily="34" charset="0"/>
            </a:endParaRPr>
          </a:p>
          <a:p>
            <a:r>
              <a:rPr lang="zh-CN" altLang="en-US" b="0" dirty="0">
                <a:sym typeface="Arial" panose="020B0604020202020204" pitchFamily="34" charset="0"/>
              </a:rPr>
              <a:t>使用不含惩罚项的</a:t>
            </a:r>
            <a:r>
              <a:rPr lang="zh-CN" altLang="en-US" dirty="0">
                <a:sym typeface="Arial" panose="020B0604020202020204" pitchFamily="34" charset="0"/>
              </a:rPr>
              <a:t>逻辑回归</a:t>
            </a:r>
            <a:r>
              <a:rPr lang="zh-CN" altLang="en-US" b="0" dirty="0">
                <a:sym typeface="Arial" panose="020B0604020202020204" pitchFamily="34" charset="0"/>
              </a:rPr>
              <a:t>和</a:t>
            </a:r>
            <a:r>
              <a:rPr lang="zh-CN" altLang="en-US" dirty="0">
                <a:sym typeface="Arial" panose="020B0604020202020204" pitchFamily="34" charset="0"/>
              </a:rPr>
              <a:t>决策树</a:t>
            </a:r>
            <a:r>
              <a:rPr lang="zh-CN" altLang="en-US" b="0" dirty="0">
                <a:sym typeface="Arial" panose="020B0604020202020204" pitchFamily="34" charset="0"/>
              </a:rPr>
              <a:t>模型进行分类</a:t>
            </a:r>
            <a:endParaRPr lang="en-US" altLang="zh-CN" b="0" dirty="0">
              <a:sym typeface="Arial" panose="020B0604020202020204" pitchFamily="34" charset="0"/>
            </a:endParaRPr>
          </a:p>
          <a:p>
            <a:endParaRPr lang="en-US" altLang="zh-CN" dirty="0">
              <a:sym typeface="Arial" panose="020B0604020202020204" pitchFamily="34" charset="0"/>
            </a:endParaRPr>
          </a:p>
          <a:p>
            <a:endParaRPr lang="zh-CN" altLang="en-US" dirty="0">
              <a:sym typeface="Arial" panose="020B0604020202020204" pitchFamily="34" charset="0"/>
            </a:endParaRPr>
          </a:p>
        </p:txBody>
      </p:sp>
      <p:pic>
        <p:nvPicPr>
          <p:cNvPr id="7" name="图片 6">
            <a:extLst>
              <a:ext uri="{FF2B5EF4-FFF2-40B4-BE49-F238E27FC236}">
                <a16:creationId xmlns:a16="http://schemas.microsoft.com/office/drawing/2014/main" id="{93FF3336-8547-B399-4DA9-41B9D01E069F}"/>
              </a:ext>
            </a:extLst>
          </p:cNvPr>
          <p:cNvPicPr>
            <a:picLocks noChangeAspect="1"/>
          </p:cNvPicPr>
          <p:nvPr/>
        </p:nvPicPr>
        <p:blipFill>
          <a:blip r:embed="rId3"/>
          <a:stretch>
            <a:fillRect/>
          </a:stretch>
        </p:blipFill>
        <p:spPr>
          <a:xfrm>
            <a:off x="339004" y="2549050"/>
            <a:ext cx="11596255" cy="1751245"/>
          </a:xfrm>
          <a:prstGeom prst="rect">
            <a:avLst/>
          </a:prstGeom>
        </p:spPr>
      </p:pic>
      <p:sp>
        <p:nvSpPr>
          <p:cNvPr id="8" name="文本占位符 5">
            <a:extLst>
              <a:ext uri="{FF2B5EF4-FFF2-40B4-BE49-F238E27FC236}">
                <a16:creationId xmlns:a16="http://schemas.microsoft.com/office/drawing/2014/main" id="{FBC62774-6012-A319-DF1D-7B22AAD6B4F8}"/>
              </a:ext>
            </a:extLst>
          </p:cNvPr>
          <p:cNvSpPr txBox="1">
            <a:spLocks/>
          </p:cNvSpPr>
          <p:nvPr/>
        </p:nvSpPr>
        <p:spPr>
          <a:xfrm>
            <a:off x="442912" y="4162082"/>
            <a:ext cx="9056687" cy="179945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优点：</a:t>
            </a:r>
            <a:r>
              <a:rPr lang="zh-CN" altLang="en-US" b="0" dirty="0">
                <a:sym typeface="Arial" panose="020B0604020202020204" pitchFamily="34" charset="0"/>
              </a:rPr>
              <a:t>模型简单</a:t>
            </a:r>
            <a:endParaRPr lang="en-US" altLang="zh-CN" b="0" dirty="0">
              <a:sym typeface="Arial" panose="020B0604020202020204" pitchFamily="34" charset="0"/>
            </a:endParaRPr>
          </a:p>
          <a:p>
            <a:r>
              <a:rPr lang="zh-CN" altLang="en-US" dirty="0">
                <a:sym typeface="Arial" panose="020B0604020202020204" pitchFamily="34" charset="0"/>
              </a:rPr>
              <a:t>缺点：</a:t>
            </a:r>
            <a:r>
              <a:rPr lang="zh-CN" altLang="en-US" b="0" dirty="0">
                <a:sym typeface="Arial" panose="020B0604020202020204" pitchFamily="34" charset="0"/>
              </a:rPr>
              <a:t>准确性、稳定性不高，训练时间过长</a:t>
            </a:r>
          </a:p>
        </p:txBody>
      </p:sp>
    </p:spTree>
    <p:extLst>
      <p:ext uri="{BB962C8B-B14F-4D97-AF65-F5344CB8AC3E}">
        <p14:creationId xmlns:p14="http://schemas.microsoft.com/office/powerpoint/2010/main" val="8343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2.0</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89061" y="1317004"/>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1.0</a:t>
            </a:r>
            <a:r>
              <a:rPr lang="zh-CN" altLang="en-US" b="0" dirty="0">
                <a:sym typeface="Arial" panose="020B0604020202020204" pitchFamily="34" charset="0"/>
              </a:rPr>
              <a:t>版本的基础上，对原数据集进行</a:t>
            </a:r>
            <a:r>
              <a:rPr lang="zh-CN" altLang="en-US" dirty="0">
                <a:sym typeface="Arial" panose="020B0604020202020204" pitchFamily="34" charset="0"/>
              </a:rPr>
              <a:t>分段（分箱）</a:t>
            </a:r>
            <a:r>
              <a:rPr lang="zh-CN" altLang="en-US" b="0" dirty="0">
                <a:sym typeface="Arial" panose="020B0604020202020204" pitchFamily="34" charset="0"/>
              </a:rPr>
              <a:t>，取每个特征在每段中</a:t>
            </a:r>
            <a:r>
              <a:rPr lang="zh-CN" altLang="en-US" dirty="0">
                <a:sym typeface="Arial" panose="020B0604020202020204" pitchFamily="34" charset="0"/>
              </a:rPr>
              <a:t>平均值</a:t>
            </a:r>
            <a:r>
              <a:rPr lang="zh-CN" altLang="en-US" b="0" dirty="0">
                <a:sym typeface="Arial" panose="020B0604020202020204" pitchFamily="34" charset="0"/>
              </a:rPr>
              <a:t>作为该段的特征</a:t>
            </a:r>
            <a:endParaRPr lang="en-US" altLang="zh-CN" b="0" dirty="0">
              <a:sym typeface="Arial" panose="020B0604020202020204" pitchFamily="34" charset="0"/>
            </a:endParaRPr>
          </a:p>
          <a:p>
            <a:r>
              <a:rPr lang="zh-CN" altLang="en-US" b="0" dirty="0">
                <a:sym typeface="Arial" panose="020B0604020202020204" pitchFamily="34" charset="0"/>
              </a:rPr>
              <a:t>使数据集大小由</a:t>
            </a:r>
            <a:r>
              <a:rPr lang="en-US" altLang="zh-CN" dirty="0">
                <a:sym typeface="Arial" panose="020B0604020202020204" pitchFamily="34" charset="0"/>
              </a:rPr>
              <a:t>1942872</a:t>
            </a:r>
            <a:r>
              <a:rPr lang="zh-CN" altLang="en-US" b="0" dirty="0">
                <a:sym typeface="Arial" panose="020B0604020202020204" pitchFamily="34" charset="0"/>
              </a:rPr>
              <a:t>个样本降低至</a:t>
            </a:r>
            <a:r>
              <a:rPr lang="en-US" altLang="zh-CN" dirty="0">
                <a:sym typeface="Arial" panose="020B0604020202020204" pitchFamily="34" charset="0"/>
              </a:rPr>
              <a:t>3799</a:t>
            </a:r>
            <a:r>
              <a:rPr lang="zh-CN" altLang="en-US" b="0" dirty="0">
                <a:sym typeface="Arial" panose="020B0604020202020204" pitchFamily="34" charset="0"/>
              </a:rPr>
              <a:t>个样本</a:t>
            </a:r>
            <a:endParaRPr lang="en-US" altLang="zh-CN" b="0" dirty="0">
              <a:sym typeface="Arial" panose="020B0604020202020204" pitchFamily="34" charset="0"/>
            </a:endParaRPr>
          </a:p>
          <a:p>
            <a:r>
              <a:rPr lang="zh-CN" altLang="en-US" b="0" dirty="0">
                <a:sym typeface="Arial" panose="020B0604020202020204" pitchFamily="34" charset="0"/>
              </a:rPr>
              <a:t>经过测试，选取</a:t>
            </a:r>
            <a:r>
              <a:rPr lang="en-US" altLang="zh-CN" dirty="0">
                <a:sym typeface="Arial" panose="020B0604020202020204" pitchFamily="34" charset="0"/>
              </a:rPr>
              <a:t>512</a:t>
            </a:r>
            <a:r>
              <a:rPr lang="zh-CN" altLang="en-US" b="0" dirty="0">
                <a:sym typeface="Arial" panose="020B0604020202020204" pitchFamily="34" charset="0"/>
              </a:rPr>
              <a:t>个样本为一段比较合适</a:t>
            </a:r>
            <a:endParaRPr lang="en-US" altLang="zh-CN" b="0" dirty="0">
              <a:sym typeface="Arial" panose="020B0604020202020204" pitchFamily="34" charset="0"/>
            </a:endParaRPr>
          </a:p>
          <a:p>
            <a:pPr marL="0" indent="0">
              <a:buNone/>
            </a:pPr>
            <a:r>
              <a:rPr lang="en-US" altLang="zh-CN" b="0" dirty="0">
                <a:sym typeface="Arial" panose="020B0604020202020204" pitchFamily="34" charset="0"/>
              </a:rPr>
              <a:t>—— </a:t>
            </a:r>
            <a:r>
              <a:rPr lang="zh-CN" altLang="en-US" b="0" dirty="0">
                <a:sym typeface="Arial" panose="020B0604020202020204" pitchFamily="34" charset="0"/>
              </a:rPr>
              <a:t>使得所有不同周期行为都</a:t>
            </a:r>
            <a:r>
              <a:rPr lang="zh-CN" altLang="en-US" dirty="0">
                <a:sym typeface="Arial" panose="020B0604020202020204" pitchFamily="34" charset="0"/>
              </a:rPr>
              <a:t>至少涵盖</a:t>
            </a:r>
            <a:r>
              <a:rPr lang="en-US" altLang="zh-CN" dirty="0">
                <a:sym typeface="Arial" panose="020B0604020202020204" pitchFamily="34" charset="0"/>
              </a:rPr>
              <a:t>2~3</a:t>
            </a:r>
            <a:r>
              <a:rPr lang="zh-CN" altLang="en-US" dirty="0">
                <a:sym typeface="Arial" panose="020B0604020202020204" pitchFamily="34" charset="0"/>
              </a:rPr>
              <a:t>端</a:t>
            </a:r>
            <a:endParaRPr lang="en-US" altLang="zh-CN" dirty="0">
              <a:sym typeface="Arial" panose="020B0604020202020204" pitchFamily="34" charset="0"/>
            </a:endParaRPr>
          </a:p>
          <a:p>
            <a:pPr marL="0" indent="0">
              <a:buNone/>
            </a:pPr>
            <a:r>
              <a:rPr lang="en-US" altLang="zh-CN" b="0" dirty="0">
                <a:sym typeface="Arial" panose="020B0604020202020204" pitchFamily="34" charset="0"/>
              </a:rPr>
              <a:t>—— </a:t>
            </a:r>
            <a:r>
              <a:rPr lang="zh-CN" altLang="en-US" b="0" dirty="0">
                <a:sym typeface="Arial" panose="020B0604020202020204" pitchFamily="34" charset="0"/>
              </a:rPr>
              <a:t>便于后续处理</a:t>
            </a:r>
            <a:endParaRPr lang="en-US" altLang="zh-CN" b="0" dirty="0">
              <a:sym typeface="Arial" panose="020B0604020202020204" pitchFamily="34" charset="0"/>
            </a:endParaRPr>
          </a:p>
          <a:p>
            <a:endParaRPr lang="zh-CN" altLang="en-US" dirty="0">
              <a:sym typeface="Arial" panose="020B0604020202020204" pitchFamily="34" charset="0"/>
            </a:endParaRPr>
          </a:p>
        </p:txBody>
      </p:sp>
      <p:sp>
        <p:nvSpPr>
          <p:cNvPr id="4" name="文本占位符 5">
            <a:extLst>
              <a:ext uri="{FF2B5EF4-FFF2-40B4-BE49-F238E27FC236}">
                <a16:creationId xmlns:a16="http://schemas.microsoft.com/office/drawing/2014/main" id="{C6F37C0B-CC59-C433-21F7-171988D889AA}"/>
              </a:ext>
            </a:extLst>
          </p:cNvPr>
          <p:cNvSpPr txBox="1">
            <a:spLocks/>
          </p:cNvSpPr>
          <p:nvPr/>
        </p:nvSpPr>
        <p:spPr>
          <a:xfrm>
            <a:off x="489061" y="3732592"/>
            <a:ext cx="9056687" cy="1799454"/>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使用模型：</a:t>
            </a:r>
            <a:endParaRPr lang="en-US" altLang="zh-CN" dirty="0">
              <a:sym typeface="Arial" panose="020B0604020202020204" pitchFamily="34" charset="0"/>
            </a:endParaRPr>
          </a:p>
          <a:p>
            <a:pPr marL="0" indent="0">
              <a:buNone/>
            </a:pPr>
            <a:r>
              <a:rPr lang="en-US" altLang="zh-CN" b="0" dirty="0">
                <a:sym typeface="Arial" panose="020B0604020202020204" pitchFamily="34" charset="0"/>
              </a:rPr>
              <a:t>1.</a:t>
            </a:r>
            <a:r>
              <a:rPr lang="zh-CN" altLang="en-US" b="0" dirty="0">
                <a:sym typeface="Arial" panose="020B0604020202020204" pitchFamily="34" charset="0"/>
              </a:rPr>
              <a:t>不带惩罚项的逻辑回归</a:t>
            </a:r>
            <a:endParaRPr lang="en-US" altLang="zh-CN" b="0" dirty="0">
              <a:sym typeface="Arial" panose="020B0604020202020204" pitchFamily="34" charset="0"/>
            </a:endParaRPr>
          </a:p>
          <a:p>
            <a:pPr marL="0" indent="0">
              <a:buNone/>
            </a:pPr>
            <a:r>
              <a:rPr lang="en-US" altLang="zh-CN" b="0" dirty="0">
                <a:sym typeface="Arial" panose="020B0604020202020204" pitchFamily="34" charset="0"/>
              </a:rPr>
              <a:t>2.KNN</a:t>
            </a:r>
          </a:p>
          <a:p>
            <a:pPr marL="0" indent="0">
              <a:buNone/>
            </a:pPr>
            <a:r>
              <a:rPr lang="en-US" altLang="zh-CN" b="0" dirty="0">
                <a:sym typeface="Arial" panose="020B0604020202020204" pitchFamily="34" charset="0"/>
              </a:rPr>
              <a:t>3.</a:t>
            </a:r>
            <a:r>
              <a:rPr lang="zh-CN" altLang="en-US" b="0" dirty="0">
                <a:sym typeface="Arial" panose="020B0604020202020204" pitchFamily="34" charset="0"/>
              </a:rPr>
              <a:t>决策树（随机森林、</a:t>
            </a:r>
            <a:r>
              <a:rPr lang="en-US" altLang="zh-CN" b="0" dirty="0">
                <a:sym typeface="Arial" panose="020B0604020202020204" pitchFamily="34" charset="0"/>
              </a:rPr>
              <a:t>AdaBoost</a:t>
            </a:r>
            <a:r>
              <a:rPr lang="zh-CN" altLang="en-US" b="0" dirty="0">
                <a:sym typeface="Arial" panose="020B0604020202020204" pitchFamily="34" charset="0"/>
              </a:rPr>
              <a:t>）</a:t>
            </a:r>
            <a:endParaRPr lang="en-US" altLang="zh-CN" b="0" dirty="0">
              <a:sym typeface="Arial" panose="020B0604020202020204" pitchFamily="34" charset="0"/>
            </a:endParaRPr>
          </a:p>
          <a:p>
            <a:pPr marL="0" indent="0">
              <a:buNone/>
            </a:pPr>
            <a:r>
              <a:rPr lang="en-US" altLang="zh-CN" b="0" dirty="0">
                <a:sym typeface="Arial" panose="020B0604020202020204" pitchFamily="34" charset="0"/>
              </a:rPr>
              <a:t>4.SVM</a:t>
            </a:r>
            <a:endParaRPr lang="zh-CN" altLang="en-US" b="0" dirty="0">
              <a:sym typeface="Arial" panose="020B0604020202020204" pitchFamily="34" charset="0"/>
            </a:endParaRPr>
          </a:p>
        </p:txBody>
      </p:sp>
      <p:sp>
        <p:nvSpPr>
          <p:cNvPr id="5" name="文本占位符 5">
            <a:extLst>
              <a:ext uri="{FF2B5EF4-FFF2-40B4-BE49-F238E27FC236}">
                <a16:creationId xmlns:a16="http://schemas.microsoft.com/office/drawing/2014/main" id="{A5EC57F1-F74E-DD36-A134-4305B60D7372}"/>
              </a:ext>
            </a:extLst>
          </p:cNvPr>
          <p:cNvSpPr txBox="1">
            <a:spLocks/>
          </p:cNvSpPr>
          <p:nvPr/>
        </p:nvSpPr>
        <p:spPr>
          <a:xfrm>
            <a:off x="5296589" y="3727396"/>
            <a:ext cx="9056687" cy="1799454"/>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超参数选择：</a:t>
            </a:r>
            <a:endParaRPr lang="en-US" altLang="zh-CN" dirty="0">
              <a:sym typeface="Arial" panose="020B0604020202020204" pitchFamily="34" charset="0"/>
            </a:endParaRPr>
          </a:p>
          <a:p>
            <a:pPr marL="0" indent="0">
              <a:buNone/>
            </a:pPr>
            <a:r>
              <a:rPr lang="en-US" altLang="zh-CN" dirty="0">
                <a:sym typeface="Arial" panose="020B0604020202020204" pitchFamily="34" charset="0"/>
              </a:rPr>
              <a:t>1.</a:t>
            </a:r>
            <a:r>
              <a:rPr lang="zh-CN" altLang="en-US" dirty="0">
                <a:sym typeface="Arial" panose="020B0604020202020204" pitchFamily="34" charset="0"/>
              </a:rPr>
              <a:t>逻辑回归：</a:t>
            </a:r>
            <a:r>
              <a:rPr lang="zh-CN" altLang="en-US" b="0" dirty="0">
                <a:sym typeface="Arial" panose="020B0604020202020204" pitchFamily="34" charset="0"/>
              </a:rPr>
              <a:t>无</a:t>
            </a:r>
            <a:endParaRPr lang="en-US" altLang="zh-CN" b="0" dirty="0">
              <a:sym typeface="Arial" panose="020B0604020202020204" pitchFamily="34" charset="0"/>
            </a:endParaRPr>
          </a:p>
          <a:p>
            <a:pPr marL="0" indent="0">
              <a:buNone/>
            </a:pPr>
            <a:r>
              <a:rPr lang="en-US" altLang="zh-CN" dirty="0">
                <a:sym typeface="Arial" panose="020B0604020202020204" pitchFamily="34" charset="0"/>
              </a:rPr>
              <a:t>2.KNN</a:t>
            </a:r>
            <a:r>
              <a:rPr lang="zh-CN" altLang="en-US" dirty="0">
                <a:sym typeface="Arial" panose="020B0604020202020204" pitchFamily="34" charset="0"/>
              </a:rPr>
              <a:t>：</a:t>
            </a:r>
            <a:r>
              <a:rPr lang="zh-CN" altLang="en-US" b="0" dirty="0">
                <a:sym typeface="Arial" panose="020B0604020202020204" pitchFamily="34" charset="0"/>
              </a:rPr>
              <a:t>欧拉距离</a:t>
            </a:r>
            <a:r>
              <a:rPr lang="en-US" altLang="zh-CN" b="0" dirty="0">
                <a:sym typeface="Arial" panose="020B0604020202020204" pitchFamily="34" charset="0"/>
              </a:rPr>
              <a:t>/</a:t>
            </a:r>
            <a:r>
              <a:rPr lang="zh-CN" altLang="en-US" b="0" dirty="0">
                <a:sym typeface="Arial" panose="020B0604020202020204" pitchFamily="34" charset="0"/>
              </a:rPr>
              <a:t>曼哈顿距离；</a:t>
            </a:r>
            <a:r>
              <a:rPr lang="en-US" altLang="zh-CN" b="0" dirty="0">
                <a:sym typeface="Arial" panose="020B0604020202020204" pitchFamily="34" charset="0"/>
              </a:rPr>
              <a:t>K~[2,19]</a:t>
            </a:r>
          </a:p>
          <a:p>
            <a:pPr marL="0" indent="0">
              <a:buNone/>
            </a:pPr>
            <a:r>
              <a:rPr lang="en-US" altLang="zh-CN" dirty="0">
                <a:sym typeface="Arial" panose="020B0604020202020204" pitchFamily="34" charset="0"/>
              </a:rPr>
              <a:t>3.</a:t>
            </a:r>
            <a:r>
              <a:rPr lang="zh-CN" altLang="en-US" dirty="0">
                <a:sym typeface="Arial" panose="020B0604020202020204" pitchFamily="34" charset="0"/>
              </a:rPr>
              <a:t>随机森林：</a:t>
            </a:r>
            <a:r>
              <a:rPr lang="zh-CN" altLang="en-US" b="0" dirty="0">
                <a:sym typeface="Arial" panose="020B0604020202020204" pitchFamily="34" charset="0"/>
              </a:rPr>
              <a:t>树的最大深度；森林中决策树的数量</a:t>
            </a:r>
            <a:endParaRPr lang="en-US" altLang="zh-CN" b="0" dirty="0">
              <a:sym typeface="Arial" panose="020B0604020202020204" pitchFamily="34" charset="0"/>
            </a:endParaRPr>
          </a:p>
          <a:p>
            <a:pPr marL="0" indent="0">
              <a:buNone/>
            </a:pPr>
            <a:r>
              <a:rPr lang="en-US" altLang="zh-CN" dirty="0">
                <a:sym typeface="Arial" panose="020B0604020202020204" pitchFamily="34" charset="0"/>
              </a:rPr>
              <a:t>4.Adaboost</a:t>
            </a:r>
            <a:r>
              <a:rPr lang="zh-CN" altLang="en-US" dirty="0">
                <a:sym typeface="Arial" panose="020B0604020202020204" pitchFamily="34" charset="0"/>
              </a:rPr>
              <a:t>：</a:t>
            </a:r>
            <a:r>
              <a:rPr lang="zh-CN" altLang="en-US" b="0" dirty="0">
                <a:sym typeface="Arial" panose="020B0604020202020204" pitchFamily="34" charset="0"/>
              </a:rPr>
              <a:t>基分类器提升（循环）次数；基分类器</a:t>
            </a:r>
            <a:r>
              <a:rPr lang="zh-CN" altLang="en-US" b="0" i="0" dirty="0">
                <a:solidFill>
                  <a:srgbClr val="4D4D4D"/>
                </a:solidFill>
                <a:effectLst/>
                <a:latin typeface="-apple-system"/>
              </a:rPr>
              <a:t>特征选择标准</a:t>
            </a:r>
            <a:endParaRPr lang="en-US" altLang="zh-CN" b="0" dirty="0">
              <a:sym typeface="Arial" panose="020B0604020202020204" pitchFamily="34" charset="0"/>
            </a:endParaRPr>
          </a:p>
          <a:p>
            <a:pPr marL="0" indent="0">
              <a:buNone/>
            </a:pPr>
            <a:r>
              <a:rPr lang="en-US" altLang="zh-CN" dirty="0">
                <a:sym typeface="Arial" panose="020B0604020202020204" pitchFamily="34" charset="0"/>
              </a:rPr>
              <a:t>4.SVM</a:t>
            </a:r>
            <a:r>
              <a:rPr lang="zh-CN" altLang="en-US" dirty="0">
                <a:sym typeface="Arial" panose="020B0604020202020204" pitchFamily="34" charset="0"/>
              </a:rPr>
              <a:t>：</a:t>
            </a:r>
            <a:r>
              <a:rPr lang="zh-CN" altLang="en-US" b="0" dirty="0">
                <a:sym typeface="Arial" panose="020B0604020202020204" pitchFamily="34" charset="0"/>
              </a:rPr>
              <a:t>软间隔使用的参数</a:t>
            </a:r>
            <a:r>
              <a:rPr lang="en-US" altLang="zh-CN" b="0" dirty="0">
                <a:sym typeface="Arial" panose="020B0604020202020204" pitchFamily="34" charset="0"/>
              </a:rPr>
              <a:t>C</a:t>
            </a:r>
            <a:endParaRPr lang="zh-CN" altLang="en-US" b="0" dirty="0">
              <a:sym typeface="Arial" panose="020B0604020202020204" pitchFamily="34" charset="0"/>
            </a:endParaRPr>
          </a:p>
        </p:txBody>
      </p:sp>
    </p:spTree>
    <p:extLst>
      <p:ext uri="{BB962C8B-B14F-4D97-AF65-F5344CB8AC3E}">
        <p14:creationId xmlns:p14="http://schemas.microsoft.com/office/powerpoint/2010/main" val="37492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2.0</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4" name="图片 3">
            <a:extLst>
              <a:ext uri="{FF2B5EF4-FFF2-40B4-BE49-F238E27FC236}">
                <a16:creationId xmlns:a16="http://schemas.microsoft.com/office/drawing/2014/main" id="{4EE98A61-0563-F3B1-26BC-21BE5BD8A800}"/>
              </a:ext>
            </a:extLst>
          </p:cNvPr>
          <p:cNvPicPr>
            <a:picLocks noChangeAspect="1"/>
          </p:cNvPicPr>
          <p:nvPr/>
        </p:nvPicPr>
        <p:blipFill>
          <a:blip r:embed="rId5"/>
          <a:stretch>
            <a:fillRect/>
          </a:stretch>
        </p:blipFill>
        <p:spPr>
          <a:xfrm>
            <a:off x="992367" y="813557"/>
            <a:ext cx="10207265" cy="5399344"/>
          </a:xfrm>
          <a:prstGeom prst="rect">
            <a:avLst/>
          </a:prstGeom>
        </p:spPr>
      </p:pic>
      <p:sp>
        <p:nvSpPr>
          <p:cNvPr id="5" name="文本占位符 5">
            <a:extLst>
              <a:ext uri="{FF2B5EF4-FFF2-40B4-BE49-F238E27FC236}">
                <a16:creationId xmlns:a16="http://schemas.microsoft.com/office/drawing/2014/main" id="{2614CE98-BE5C-777E-005F-078F0DDC7DE3}"/>
              </a:ext>
            </a:extLst>
          </p:cNvPr>
          <p:cNvSpPr txBox="1">
            <a:spLocks/>
          </p:cNvSpPr>
          <p:nvPr/>
        </p:nvSpPr>
        <p:spPr>
          <a:xfrm>
            <a:off x="248949" y="5575246"/>
            <a:ext cx="9056687" cy="179945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b="1" kern="1200" dirty="0" smtClean="0">
                <a:solidFill>
                  <a:schemeClr val="tx1">
                    <a:lumMod val="75000"/>
                    <a:lumOff val="25000"/>
                  </a:schemeClr>
                </a:solidFill>
                <a:latin typeface="+mn-ea"/>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优点：</a:t>
            </a:r>
            <a:r>
              <a:rPr lang="zh-CN" altLang="en-US" b="0" dirty="0">
                <a:sym typeface="Arial" panose="020B0604020202020204" pitchFamily="34" charset="0"/>
              </a:rPr>
              <a:t>训练成本低</a:t>
            </a:r>
            <a:endParaRPr lang="en-US" altLang="zh-CN" b="0" dirty="0">
              <a:sym typeface="Arial" panose="020B0604020202020204" pitchFamily="34" charset="0"/>
            </a:endParaRPr>
          </a:p>
          <a:p>
            <a:r>
              <a:rPr lang="zh-CN" altLang="en-US" dirty="0">
                <a:sym typeface="Arial" panose="020B0604020202020204" pitchFamily="34" charset="0"/>
              </a:rPr>
              <a:t>缺点：</a:t>
            </a:r>
            <a:r>
              <a:rPr lang="zh-CN" altLang="en-US" b="0" dirty="0">
                <a:sym typeface="Arial" panose="020B0604020202020204" pitchFamily="34" charset="0"/>
              </a:rPr>
              <a:t>准确性、稳定性不高</a:t>
            </a:r>
          </a:p>
        </p:txBody>
      </p:sp>
    </p:spTree>
    <p:extLst>
      <p:ext uri="{BB962C8B-B14F-4D97-AF65-F5344CB8AC3E}">
        <p14:creationId xmlns:p14="http://schemas.microsoft.com/office/powerpoint/2010/main" val="3173137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2.1</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7722CFC7-284C-BFD2-31C1-DAABB083C8EA}"/>
              </a:ext>
            </a:extLst>
          </p:cNvPr>
          <p:cNvSpPr>
            <a:spLocks noGrp="1"/>
          </p:cNvSpPr>
          <p:nvPr>
            <p:ph type="body" sz="quarter" idx="10"/>
          </p:nvPr>
        </p:nvSpPr>
        <p:spPr>
          <a:xfrm>
            <a:off x="489061" y="1018608"/>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2.0</a:t>
            </a:r>
            <a:r>
              <a:rPr lang="zh-CN" altLang="en-US" b="0" dirty="0">
                <a:sym typeface="Arial" panose="020B0604020202020204" pitchFamily="34" charset="0"/>
              </a:rPr>
              <a:t>版本的基础上，增加描述特征，更好地描述每个特征在每段中的取值和变化情况</a:t>
            </a:r>
            <a:endParaRPr lang="en-US" altLang="zh-CN" b="0" dirty="0">
              <a:sym typeface="Arial" panose="020B0604020202020204" pitchFamily="34" charset="0"/>
            </a:endParaRPr>
          </a:p>
          <a:p>
            <a:r>
              <a:rPr lang="zh-CN" altLang="en-US" b="0" dirty="0">
                <a:sym typeface="Arial" panose="020B0604020202020204" pitchFamily="34" charset="0"/>
              </a:rPr>
              <a:t>除了平均值外，增加</a:t>
            </a:r>
            <a:r>
              <a:rPr lang="zh-CN" altLang="en-US" dirty="0">
                <a:sym typeface="Arial" panose="020B0604020202020204" pitchFamily="34" charset="0"/>
              </a:rPr>
              <a:t>最大值、最小值、方差、</a:t>
            </a:r>
            <a:r>
              <a:rPr lang="zh-CN" altLang="en-US" i="0" dirty="0">
                <a:solidFill>
                  <a:srgbClr val="000000"/>
                </a:solidFill>
                <a:effectLst/>
                <a:latin typeface="PingFang SC"/>
              </a:rPr>
              <a:t>偏度和峰度</a:t>
            </a:r>
            <a:endParaRPr lang="en-US" altLang="zh-CN" i="0" dirty="0">
              <a:solidFill>
                <a:srgbClr val="000000"/>
              </a:solidFill>
              <a:effectLst/>
              <a:latin typeface="PingFang SC"/>
            </a:endParaRPr>
          </a:p>
          <a:p>
            <a:r>
              <a:rPr lang="zh-CN" altLang="en-US" b="0" dirty="0">
                <a:solidFill>
                  <a:srgbClr val="000000"/>
                </a:solidFill>
                <a:latin typeface="PingFang SC"/>
                <a:sym typeface="Arial" panose="020B0604020202020204" pitchFamily="34" charset="0"/>
              </a:rPr>
              <a:t>即每一个特征用</a:t>
            </a:r>
            <a:r>
              <a:rPr lang="en-US" altLang="zh-CN" b="0" dirty="0">
                <a:solidFill>
                  <a:srgbClr val="000000"/>
                </a:solidFill>
                <a:latin typeface="PingFang SC"/>
                <a:sym typeface="Arial" panose="020B0604020202020204" pitchFamily="34" charset="0"/>
              </a:rPr>
              <a:t>6</a:t>
            </a:r>
            <a:r>
              <a:rPr lang="zh-CN" altLang="en-US" b="0" dirty="0">
                <a:solidFill>
                  <a:srgbClr val="000000"/>
                </a:solidFill>
                <a:latin typeface="PingFang SC"/>
                <a:sym typeface="Arial" panose="020B0604020202020204" pitchFamily="34" charset="0"/>
              </a:rPr>
              <a:t>个值来描述</a:t>
            </a:r>
            <a:endParaRPr lang="en-US" altLang="zh-CN" b="0" dirty="0">
              <a:sym typeface="Arial" panose="020B0604020202020204" pitchFamily="34" charset="0"/>
            </a:endParaRPr>
          </a:p>
          <a:p>
            <a:endParaRPr lang="zh-CN" altLang="en-US" dirty="0">
              <a:sym typeface="Arial" panose="020B0604020202020204" pitchFamily="34" charset="0"/>
            </a:endParaRPr>
          </a:p>
        </p:txBody>
      </p:sp>
      <p:pic>
        <p:nvPicPr>
          <p:cNvPr id="5" name="图片 4">
            <a:extLst>
              <a:ext uri="{FF2B5EF4-FFF2-40B4-BE49-F238E27FC236}">
                <a16:creationId xmlns:a16="http://schemas.microsoft.com/office/drawing/2014/main" id="{AF544239-B67D-BA6A-F5FF-D48EF160449A}"/>
              </a:ext>
            </a:extLst>
          </p:cNvPr>
          <p:cNvPicPr>
            <a:picLocks noChangeAspect="1"/>
          </p:cNvPicPr>
          <p:nvPr/>
        </p:nvPicPr>
        <p:blipFill>
          <a:blip r:embed="rId5"/>
          <a:stretch>
            <a:fillRect/>
          </a:stretch>
        </p:blipFill>
        <p:spPr>
          <a:xfrm>
            <a:off x="1720082" y="2722418"/>
            <a:ext cx="8262118" cy="3654116"/>
          </a:xfrm>
          <a:prstGeom prst="rect">
            <a:avLst/>
          </a:prstGeom>
        </p:spPr>
      </p:pic>
      <p:sp>
        <p:nvSpPr>
          <p:cNvPr id="7" name="矩形 6">
            <a:extLst>
              <a:ext uri="{FF2B5EF4-FFF2-40B4-BE49-F238E27FC236}">
                <a16:creationId xmlns:a16="http://schemas.microsoft.com/office/drawing/2014/main" id="{10883086-1FC1-EE7B-4E70-955C08FC949E}"/>
              </a:ext>
            </a:extLst>
          </p:cNvPr>
          <p:cNvSpPr/>
          <p:nvPr/>
        </p:nvSpPr>
        <p:spPr>
          <a:xfrm>
            <a:off x="3034145" y="2874818"/>
            <a:ext cx="2189019" cy="34082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90000"/>
                </a:schemeClr>
              </a:solidFill>
            </a:endParaRPr>
          </a:p>
        </p:txBody>
      </p:sp>
      <p:sp>
        <p:nvSpPr>
          <p:cNvPr id="8" name="矩形 7">
            <a:extLst>
              <a:ext uri="{FF2B5EF4-FFF2-40B4-BE49-F238E27FC236}">
                <a16:creationId xmlns:a16="http://schemas.microsoft.com/office/drawing/2014/main" id="{E8144FD2-30AF-A335-8F6E-D7FDE6ECCC83}"/>
              </a:ext>
            </a:extLst>
          </p:cNvPr>
          <p:cNvSpPr/>
          <p:nvPr/>
        </p:nvSpPr>
        <p:spPr>
          <a:xfrm>
            <a:off x="6386944" y="2845367"/>
            <a:ext cx="3595255" cy="34082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90000"/>
                </a:schemeClr>
              </a:solidFill>
            </a:endParaRPr>
          </a:p>
        </p:txBody>
      </p:sp>
    </p:spTree>
    <p:extLst>
      <p:ext uri="{BB962C8B-B14F-4D97-AF65-F5344CB8AC3E}">
        <p14:creationId xmlns:p14="http://schemas.microsoft.com/office/powerpoint/2010/main" val="44096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2.1</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7" name="图片 6">
            <a:extLst>
              <a:ext uri="{FF2B5EF4-FFF2-40B4-BE49-F238E27FC236}">
                <a16:creationId xmlns:a16="http://schemas.microsoft.com/office/drawing/2014/main" id="{59D57D0C-97A6-DC3B-7A6F-B0CA3AEFFAFA}"/>
              </a:ext>
            </a:extLst>
          </p:cNvPr>
          <p:cNvPicPr>
            <a:picLocks noChangeAspect="1"/>
          </p:cNvPicPr>
          <p:nvPr/>
        </p:nvPicPr>
        <p:blipFill>
          <a:blip r:embed="rId5"/>
          <a:stretch>
            <a:fillRect/>
          </a:stretch>
        </p:blipFill>
        <p:spPr>
          <a:xfrm>
            <a:off x="907472" y="929533"/>
            <a:ext cx="10529455" cy="5516457"/>
          </a:xfrm>
          <a:prstGeom prst="rect">
            <a:avLst/>
          </a:prstGeom>
        </p:spPr>
      </p:pic>
    </p:spTree>
    <p:extLst>
      <p:ext uri="{BB962C8B-B14F-4D97-AF65-F5344CB8AC3E}">
        <p14:creationId xmlns:p14="http://schemas.microsoft.com/office/powerpoint/2010/main" val="3696040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2.2</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7722CFC7-284C-BFD2-31C1-DAABB083C8EA}"/>
              </a:ext>
            </a:extLst>
          </p:cNvPr>
          <p:cNvSpPr>
            <a:spLocks noGrp="1"/>
          </p:cNvSpPr>
          <p:nvPr>
            <p:ph type="body" sz="quarter" idx="10"/>
          </p:nvPr>
        </p:nvSpPr>
        <p:spPr>
          <a:xfrm>
            <a:off x="489061" y="623753"/>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2.1</a:t>
            </a:r>
            <a:r>
              <a:rPr lang="zh-CN" altLang="en-US" b="0" dirty="0">
                <a:sym typeface="Arial" panose="020B0604020202020204" pitchFamily="34" charset="0"/>
              </a:rPr>
              <a:t>版本的基础上，调整逻辑回归模型，加入正则项</a:t>
            </a:r>
            <a:endParaRPr lang="en-US" altLang="zh-CN" b="0" dirty="0">
              <a:sym typeface="Arial" panose="020B0604020202020204" pitchFamily="34" charset="0"/>
            </a:endParaRPr>
          </a:p>
          <a:p>
            <a:r>
              <a:rPr lang="zh-CN" altLang="en-US" b="0" dirty="0">
                <a:sym typeface="Arial" panose="020B0604020202020204" pitchFamily="34" charset="0"/>
              </a:rPr>
              <a:t>采用</a:t>
            </a:r>
            <a:r>
              <a:rPr lang="en-US" altLang="zh-CN" b="0" dirty="0">
                <a:sym typeface="Arial" panose="020B0604020202020204" pitchFamily="34" charset="0"/>
              </a:rPr>
              <a:t>L2</a:t>
            </a:r>
            <a:r>
              <a:rPr lang="zh-CN" altLang="en-US" b="0" dirty="0">
                <a:sym typeface="Arial" panose="020B0604020202020204" pitchFamily="34" charset="0"/>
              </a:rPr>
              <a:t>正则化，引入正则化系数这一超参数</a:t>
            </a:r>
            <a:endParaRPr lang="zh-CN" altLang="en-US" dirty="0">
              <a:sym typeface="Arial" panose="020B0604020202020204" pitchFamily="34" charset="0"/>
            </a:endParaRPr>
          </a:p>
        </p:txBody>
      </p:sp>
      <p:pic>
        <p:nvPicPr>
          <p:cNvPr id="9" name="图片 8">
            <a:extLst>
              <a:ext uri="{FF2B5EF4-FFF2-40B4-BE49-F238E27FC236}">
                <a16:creationId xmlns:a16="http://schemas.microsoft.com/office/drawing/2014/main" id="{91BC20B1-F78F-9149-A76C-900A2E3C9D3A}"/>
              </a:ext>
            </a:extLst>
          </p:cNvPr>
          <p:cNvPicPr>
            <a:picLocks noChangeAspect="1"/>
          </p:cNvPicPr>
          <p:nvPr/>
        </p:nvPicPr>
        <p:blipFill>
          <a:blip r:embed="rId5"/>
          <a:stretch>
            <a:fillRect/>
          </a:stretch>
        </p:blipFill>
        <p:spPr>
          <a:xfrm>
            <a:off x="7421166" y="623753"/>
            <a:ext cx="1533739" cy="2114845"/>
          </a:xfrm>
          <a:prstGeom prst="rect">
            <a:avLst/>
          </a:prstGeom>
        </p:spPr>
      </p:pic>
      <p:pic>
        <p:nvPicPr>
          <p:cNvPr id="11" name="图片 10">
            <a:extLst>
              <a:ext uri="{FF2B5EF4-FFF2-40B4-BE49-F238E27FC236}">
                <a16:creationId xmlns:a16="http://schemas.microsoft.com/office/drawing/2014/main" id="{B6ED7B4D-AD29-5503-CA49-3B096B9694E9}"/>
              </a:ext>
            </a:extLst>
          </p:cNvPr>
          <p:cNvPicPr>
            <a:picLocks noChangeAspect="1"/>
          </p:cNvPicPr>
          <p:nvPr/>
        </p:nvPicPr>
        <p:blipFill>
          <a:blip r:embed="rId6"/>
          <a:stretch>
            <a:fillRect/>
          </a:stretch>
        </p:blipFill>
        <p:spPr>
          <a:xfrm>
            <a:off x="489061" y="5074877"/>
            <a:ext cx="10723418" cy="1451290"/>
          </a:xfrm>
          <a:prstGeom prst="rect">
            <a:avLst/>
          </a:prstGeom>
        </p:spPr>
      </p:pic>
      <p:pic>
        <p:nvPicPr>
          <p:cNvPr id="13" name="图片 12">
            <a:extLst>
              <a:ext uri="{FF2B5EF4-FFF2-40B4-BE49-F238E27FC236}">
                <a16:creationId xmlns:a16="http://schemas.microsoft.com/office/drawing/2014/main" id="{2CFB8AC3-E908-E85B-6BFC-BC304B7DBCB4}"/>
              </a:ext>
            </a:extLst>
          </p:cNvPr>
          <p:cNvPicPr>
            <a:picLocks noChangeAspect="1"/>
          </p:cNvPicPr>
          <p:nvPr/>
        </p:nvPicPr>
        <p:blipFill>
          <a:blip r:embed="rId7"/>
          <a:stretch>
            <a:fillRect/>
          </a:stretch>
        </p:blipFill>
        <p:spPr>
          <a:xfrm>
            <a:off x="442914" y="2928891"/>
            <a:ext cx="10769566" cy="1539553"/>
          </a:xfrm>
          <a:prstGeom prst="rect">
            <a:avLst/>
          </a:prstGeom>
        </p:spPr>
      </p:pic>
      <p:sp>
        <p:nvSpPr>
          <p:cNvPr id="14" name="箭头: 下 13">
            <a:extLst>
              <a:ext uri="{FF2B5EF4-FFF2-40B4-BE49-F238E27FC236}">
                <a16:creationId xmlns:a16="http://schemas.microsoft.com/office/drawing/2014/main" id="{96F5A8DC-76C7-6BA5-4309-2AC0ECA89161}"/>
              </a:ext>
            </a:extLst>
          </p:cNvPr>
          <p:cNvSpPr/>
          <p:nvPr/>
        </p:nvSpPr>
        <p:spPr>
          <a:xfrm>
            <a:off x="5442061" y="4599709"/>
            <a:ext cx="408709" cy="5022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818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3.0</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42913" y="458022"/>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2.2</a:t>
            </a:r>
            <a:r>
              <a:rPr lang="zh-CN" altLang="en-US" b="0" dirty="0">
                <a:sym typeface="Arial" panose="020B0604020202020204" pitchFamily="34" charset="0"/>
              </a:rPr>
              <a:t>版本的基础上，对原数据集进行</a:t>
            </a:r>
            <a:r>
              <a:rPr lang="zh-CN" altLang="en-US" dirty="0">
                <a:sym typeface="Arial" panose="020B0604020202020204" pitchFamily="34" charset="0"/>
              </a:rPr>
              <a:t>精简</a:t>
            </a:r>
            <a:endParaRPr lang="en-US" altLang="zh-CN" b="0" dirty="0">
              <a:sym typeface="Arial" panose="020B0604020202020204" pitchFamily="34" charset="0"/>
            </a:endParaRPr>
          </a:p>
          <a:p>
            <a:r>
              <a:rPr lang="zh-CN" altLang="en-US" b="0" dirty="0">
                <a:sym typeface="Arial" panose="020B0604020202020204" pitchFamily="34" charset="0"/>
              </a:rPr>
              <a:t>注意到每个动作开始前和结束后都会有一小段空档期的冗余数据</a:t>
            </a:r>
            <a:endParaRPr lang="en-US" altLang="zh-CN" b="0" dirty="0">
              <a:sym typeface="Arial" panose="020B0604020202020204" pitchFamily="34" charset="0"/>
            </a:endParaRPr>
          </a:p>
          <a:p>
            <a:r>
              <a:rPr lang="zh-CN" altLang="en-US" b="0" dirty="0">
                <a:sym typeface="Arial" panose="020B0604020202020204" pitchFamily="34" charset="0"/>
              </a:rPr>
              <a:t>因此，去除每个动作开始</a:t>
            </a:r>
            <a:r>
              <a:rPr lang="en-US" altLang="zh-CN" b="0" dirty="0">
                <a:sym typeface="Arial" panose="020B0604020202020204" pitchFamily="34" charset="0"/>
              </a:rPr>
              <a:t>10s</a:t>
            </a:r>
            <a:r>
              <a:rPr lang="zh-CN" altLang="en-US" b="0" dirty="0">
                <a:sym typeface="Arial" panose="020B0604020202020204" pitchFamily="34" charset="0"/>
              </a:rPr>
              <a:t>和末尾</a:t>
            </a:r>
            <a:r>
              <a:rPr lang="en-US" altLang="zh-CN" b="0" dirty="0">
                <a:sym typeface="Arial" panose="020B0604020202020204" pitchFamily="34" charset="0"/>
              </a:rPr>
              <a:t>10s</a:t>
            </a:r>
            <a:r>
              <a:rPr lang="zh-CN" altLang="en-US" b="0" dirty="0">
                <a:sym typeface="Arial" panose="020B0604020202020204" pitchFamily="34" charset="0"/>
              </a:rPr>
              <a:t>的数据，以去除冗余</a:t>
            </a:r>
            <a:endParaRPr lang="zh-CN" altLang="en-US" dirty="0">
              <a:sym typeface="Arial" panose="020B0604020202020204" pitchFamily="34" charset="0"/>
            </a:endParaRPr>
          </a:p>
        </p:txBody>
      </p:sp>
      <p:pic>
        <p:nvPicPr>
          <p:cNvPr id="8" name="图片 7">
            <a:extLst>
              <a:ext uri="{FF2B5EF4-FFF2-40B4-BE49-F238E27FC236}">
                <a16:creationId xmlns:a16="http://schemas.microsoft.com/office/drawing/2014/main" id="{44D99B31-036F-2629-309C-11FBAB40D19D}"/>
              </a:ext>
            </a:extLst>
          </p:cNvPr>
          <p:cNvPicPr>
            <a:picLocks noChangeAspect="1"/>
          </p:cNvPicPr>
          <p:nvPr/>
        </p:nvPicPr>
        <p:blipFill>
          <a:blip r:embed="rId5"/>
          <a:stretch>
            <a:fillRect/>
          </a:stretch>
        </p:blipFill>
        <p:spPr>
          <a:xfrm>
            <a:off x="2517443" y="2300377"/>
            <a:ext cx="6651022" cy="4516581"/>
          </a:xfrm>
          <a:prstGeom prst="rect">
            <a:avLst/>
          </a:prstGeom>
        </p:spPr>
      </p:pic>
    </p:spTree>
    <p:extLst>
      <p:ext uri="{BB962C8B-B14F-4D97-AF65-F5344CB8AC3E}">
        <p14:creationId xmlns:p14="http://schemas.microsoft.com/office/powerpoint/2010/main" val="2483666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3.0</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4" name="图片 3">
            <a:extLst>
              <a:ext uri="{FF2B5EF4-FFF2-40B4-BE49-F238E27FC236}">
                <a16:creationId xmlns:a16="http://schemas.microsoft.com/office/drawing/2014/main" id="{902DEC1C-2F61-F692-0ACC-93FE94EED7F2}"/>
              </a:ext>
            </a:extLst>
          </p:cNvPr>
          <p:cNvPicPr>
            <a:picLocks noChangeAspect="1"/>
          </p:cNvPicPr>
          <p:nvPr/>
        </p:nvPicPr>
        <p:blipFill>
          <a:blip r:embed="rId5"/>
          <a:stretch>
            <a:fillRect/>
          </a:stretch>
        </p:blipFill>
        <p:spPr>
          <a:xfrm>
            <a:off x="872836" y="1032935"/>
            <a:ext cx="10654145" cy="5682695"/>
          </a:xfrm>
          <a:prstGeom prst="rect">
            <a:avLst/>
          </a:prstGeom>
        </p:spPr>
      </p:pic>
    </p:spTree>
    <p:extLst>
      <p:ext uri="{BB962C8B-B14F-4D97-AF65-F5344CB8AC3E}">
        <p14:creationId xmlns:p14="http://schemas.microsoft.com/office/powerpoint/2010/main" val="1410664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3.1</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42913" y="194786"/>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3.0</a:t>
            </a:r>
            <a:r>
              <a:rPr lang="zh-CN" altLang="en-US" b="0" dirty="0">
                <a:sym typeface="Arial" panose="020B0604020202020204" pitchFamily="34" charset="0"/>
              </a:rPr>
              <a:t>版本的基础上，对原数据集进行</a:t>
            </a:r>
            <a:r>
              <a:rPr lang="en-US" altLang="zh-CN" dirty="0">
                <a:sym typeface="Arial" panose="020B0604020202020204" pitchFamily="34" charset="0"/>
              </a:rPr>
              <a:t>Normalization</a:t>
            </a:r>
            <a:r>
              <a:rPr lang="zh-CN" altLang="en-US" dirty="0">
                <a:sym typeface="Arial" panose="020B0604020202020204" pitchFamily="34" charset="0"/>
              </a:rPr>
              <a:t>（</a:t>
            </a:r>
            <a:r>
              <a:rPr lang="en-US" altLang="zh-CN" dirty="0">
                <a:sym typeface="Arial" panose="020B0604020202020204" pitchFamily="34" charset="0"/>
              </a:rPr>
              <a:t>Scaler</a:t>
            </a:r>
            <a:r>
              <a:rPr lang="zh-CN" altLang="en-US" dirty="0">
                <a:sym typeface="Arial" panose="020B0604020202020204" pitchFamily="34" charset="0"/>
              </a:rPr>
              <a:t>）</a:t>
            </a:r>
            <a:endParaRPr lang="en-US" altLang="zh-CN" dirty="0">
              <a:sym typeface="Arial" panose="020B0604020202020204" pitchFamily="34" charset="0"/>
            </a:endParaRPr>
          </a:p>
          <a:p>
            <a:r>
              <a:rPr lang="zh-CN" altLang="en-US" b="0" dirty="0">
                <a:sym typeface="Arial" panose="020B0604020202020204" pitchFamily="34" charset="0"/>
              </a:rPr>
              <a:t>采用</a:t>
            </a:r>
            <a:r>
              <a:rPr lang="en-US" altLang="zh-CN" b="0" dirty="0">
                <a:sym typeface="Arial" panose="020B0604020202020204" pitchFamily="34" charset="0"/>
              </a:rPr>
              <a:t>Standard Normalization</a:t>
            </a:r>
          </a:p>
        </p:txBody>
      </p:sp>
      <p:pic>
        <p:nvPicPr>
          <p:cNvPr id="5" name="图片 4">
            <a:extLst>
              <a:ext uri="{FF2B5EF4-FFF2-40B4-BE49-F238E27FC236}">
                <a16:creationId xmlns:a16="http://schemas.microsoft.com/office/drawing/2014/main" id="{AC1E9258-8491-8917-5A58-7C2117E2F6E4}"/>
              </a:ext>
            </a:extLst>
          </p:cNvPr>
          <p:cNvPicPr>
            <a:picLocks noChangeAspect="1"/>
          </p:cNvPicPr>
          <p:nvPr/>
        </p:nvPicPr>
        <p:blipFill>
          <a:blip r:embed="rId5"/>
          <a:stretch>
            <a:fillRect/>
          </a:stretch>
        </p:blipFill>
        <p:spPr>
          <a:xfrm>
            <a:off x="1088537" y="1756382"/>
            <a:ext cx="10099964" cy="5101618"/>
          </a:xfrm>
          <a:prstGeom prst="rect">
            <a:avLst/>
          </a:prstGeom>
        </p:spPr>
      </p:pic>
    </p:spTree>
    <p:extLst>
      <p:ext uri="{BB962C8B-B14F-4D97-AF65-F5344CB8AC3E}">
        <p14:creationId xmlns:p14="http://schemas.microsoft.com/office/powerpoint/2010/main" val="173416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实验目的</a:t>
            </a:r>
          </a:p>
        </p:txBody>
      </p:sp>
      <p:sp>
        <p:nvSpPr>
          <p:cNvPr id="7" name="矩形 6">
            <a:extLst>
              <a:ext uri="{FF2B5EF4-FFF2-40B4-BE49-F238E27FC236}">
                <a16:creationId xmlns:a16="http://schemas.microsoft.com/office/drawing/2014/main" id="{765CB07C-BA3D-433E-9714-D3BF625C2FC4}"/>
              </a:ext>
            </a:extLst>
          </p:cNvPr>
          <p:cNvSpPr/>
          <p:nvPr/>
        </p:nvSpPr>
        <p:spPr>
          <a:xfrm>
            <a:off x="3714450" y="1034174"/>
            <a:ext cx="4763099" cy="923330"/>
          </a:xfrm>
          <a:prstGeom prst="rect">
            <a:avLst/>
          </a:prstGeom>
          <a:noFill/>
        </p:spPr>
        <p:txBody>
          <a:bodyPr wrap="none" lIns="91440" tIns="45720" rIns="91440" bIns="45720">
            <a:spAutoFit/>
          </a:bodyPr>
          <a:lstStyle/>
          <a:p>
            <a:pPr algn="ctr"/>
            <a:r>
              <a:rPr lang="en-US" altLang="zh-CN" sz="5400" b="0" i="1" cap="none" spc="0" dirty="0">
                <a:ln w="0"/>
                <a:solidFill>
                  <a:schemeClr val="tx1"/>
                </a:solidFill>
                <a:effectLst>
                  <a:outerShdw blurRad="38100" dist="19050" dir="2700000" algn="tl" rotWithShape="0">
                    <a:schemeClr val="dk1">
                      <a:alpha val="40000"/>
                    </a:schemeClr>
                  </a:outerShdw>
                </a:effectLst>
              </a:rPr>
              <a:t>Human Activity</a:t>
            </a:r>
            <a:endParaRPr lang="zh-CN" altLang="en-US" sz="5400" b="0" i="1" cap="none" spc="0" dirty="0">
              <a:ln w="0"/>
              <a:solidFill>
                <a:schemeClr val="tx1"/>
              </a:solidFill>
              <a:effectLst>
                <a:outerShdw blurRad="38100" dist="19050" dir="2700000" algn="tl" rotWithShape="0">
                  <a:schemeClr val="dk1">
                    <a:alpha val="40000"/>
                  </a:schemeClr>
                </a:outerShdw>
              </a:effectLst>
            </a:endParaRPr>
          </a:p>
        </p:txBody>
      </p:sp>
      <p:pic>
        <p:nvPicPr>
          <p:cNvPr id="1026" name="Picture 2" descr="查看源图像">
            <a:extLst>
              <a:ext uri="{FF2B5EF4-FFF2-40B4-BE49-F238E27FC236}">
                <a16:creationId xmlns:a16="http://schemas.microsoft.com/office/drawing/2014/main" id="{930C7499-736B-4861-A178-34A43AAB5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2139117"/>
            <a:ext cx="3362325" cy="22202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302B7BAF-5949-4410-A026-F99420A72A45}"/>
                  </a:ext>
                </a:extLst>
              </p14:cNvPr>
              <p14:cNvContentPartPr/>
              <p14:nvPr/>
            </p14:nvContentPartPr>
            <p14:xfrm>
              <a:off x="146129" y="6218241"/>
              <a:ext cx="1744560" cy="430200"/>
            </p14:xfrm>
          </p:contentPart>
        </mc:Choice>
        <mc:Fallback xmlns="">
          <p:pic>
            <p:nvPicPr>
              <p:cNvPr id="8" name="墨迹 7">
                <a:extLst>
                  <a:ext uri="{FF2B5EF4-FFF2-40B4-BE49-F238E27FC236}">
                    <a16:creationId xmlns:a16="http://schemas.microsoft.com/office/drawing/2014/main" id="{302B7BAF-5949-4410-A026-F99420A72A45}"/>
                  </a:ext>
                </a:extLst>
              </p:cNvPr>
              <p:cNvPicPr/>
              <p:nvPr/>
            </p:nvPicPr>
            <p:blipFill>
              <a:blip r:embed="rId5"/>
              <a:stretch>
                <a:fillRect/>
              </a:stretch>
            </p:blipFill>
            <p:spPr>
              <a:xfrm>
                <a:off x="83129" y="6155241"/>
                <a:ext cx="1870200" cy="555840"/>
              </a:xfrm>
              <a:prstGeom prst="rect">
                <a:avLst/>
              </a:prstGeom>
            </p:spPr>
          </p:pic>
        </mc:Fallback>
      </mc:AlternateContent>
      <p:sp>
        <p:nvSpPr>
          <p:cNvPr id="10" name="AutoShape 6" descr="查看源图像">
            <a:extLst>
              <a:ext uri="{FF2B5EF4-FFF2-40B4-BE49-F238E27FC236}">
                <a16:creationId xmlns:a16="http://schemas.microsoft.com/office/drawing/2014/main" id="{850E78CB-D712-4AE1-AC9C-D75B587A8B8B}"/>
              </a:ext>
            </a:extLst>
          </p:cNvPr>
          <p:cNvSpPr>
            <a:spLocks noChangeAspect="1" noChangeArrowheads="1"/>
          </p:cNvSpPr>
          <p:nvPr/>
        </p:nvSpPr>
        <p:spPr bwMode="auto">
          <a:xfrm>
            <a:off x="5898231" y="32851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zh-CN" altLang="en-US"/>
          </a:p>
        </p:txBody>
      </p:sp>
      <p:pic>
        <p:nvPicPr>
          <p:cNvPr id="1034" name="Picture 10" descr="查看源图像">
            <a:extLst>
              <a:ext uri="{FF2B5EF4-FFF2-40B4-BE49-F238E27FC236}">
                <a16:creationId xmlns:a16="http://schemas.microsoft.com/office/drawing/2014/main" id="{E2ADE945-E776-4E35-9311-8395BF739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2318" y="2130591"/>
            <a:ext cx="4002156" cy="22245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查看源图像">
            <a:extLst>
              <a:ext uri="{FF2B5EF4-FFF2-40B4-BE49-F238E27FC236}">
                <a16:creationId xmlns:a16="http://schemas.microsoft.com/office/drawing/2014/main" id="{566A160E-5839-4E20-8217-DD766C90C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4270" y="2134855"/>
            <a:ext cx="3331600" cy="2224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查看源图像">
            <a:extLst>
              <a:ext uri="{FF2B5EF4-FFF2-40B4-BE49-F238E27FC236}">
                <a16:creationId xmlns:a16="http://schemas.microsoft.com/office/drawing/2014/main" id="{9968AF0E-7280-4027-ADCB-1BE46C9760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2358" y="4481017"/>
            <a:ext cx="3436052" cy="22247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查看源图像">
            <a:extLst>
              <a:ext uri="{FF2B5EF4-FFF2-40B4-BE49-F238E27FC236}">
                <a16:creationId xmlns:a16="http://schemas.microsoft.com/office/drawing/2014/main" id="{25D9C5B6-AC25-46FB-B1B7-4BB38DBA58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5941" y="4481017"/>
            <a:ext cx="3337065" cy="222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73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3.2</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42913" y="194786"/>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3.1</a:t>
            </a:r>
            <a:r>
              <a:rPr lang="zh-CN" altLang="en-US" b="0" dirty="0">
                <a:sym typeface="Arial" panose="020B0604020202020204" pitchFamily="34" charset="0"/>
              </a:rPr>
              <a:t>版本的基础上，对原数据集使用更先进的</a:t>
            </a:r>
            <a:r>
              <a:rPr lang="en-US" altLang="zh-CN" b="1" i="0" dirty="0">
                <a:solidFill>
                  <a:srgbClr val="4D4D4D"/>
                </a:solidFill>
                <a:effectLst/>
                <a:latin typeface="-apple-system"/>
              </a:rPr>
              <a:t>Yeo-Johnson transform</a:t>
            </a:r>
          </a:p>
          <a:p>
            <a:r>
              <a:rPr lang="zh-CN" altLang="en-US" b="0" i="0" dirty="0">
                <a:solidFill>
                  <a:srgbClr val="4D4D4D"/>
                </a:solidFill>
                <a:effectLst/>
                <a:latin typeface="-apple-system"/>
              </a:rPr>
              <a:t>将数据从任何分布映射到尽可能接近高斯分布，以便稳定方差和最小化偏斜</a:t>
            </a:r>
            <a:endParaRPr lang="en-US" altLang="zh-CN" b="0" dirty="0">
              <a:sym typeface="Arial" panose="020B0604020202020204" pitchFamily="34" charset="0"/>
            </a:endParaRPr>
          </a:p>
        </p:txBody>
      </p:sp>
      <p:pic>
        <p:nvPicPr>
          <p:cNvPr id="7" name="图片 6">
            <a:extLst>
              <a:ext uri="{FF2B5EF4-FFF2-40B4-BE49-F238E27FC236}">
                <a16:creationId xmlns:a16="http://schemas.microsoft.com/office/drawing/2014/main" id="{D092813B-F71C-B4E9-D701-8F73AA4A9413}"/>
              </a:ext>
            </a:extLst>
          </p:cNvPr>
          <p:cNvPicPr>
            <a:picLocks noChangeAspect="1"/>
          </p:cNvPicPr>
          <p:nvPr/>
        </p:nvPicPr>
        <p:blipFill>
          <a:blip r:embed="rId5"/>
          <a:stretch>
            <a:fillRect/>
          </a:stretch>
        </p:blipFill>
        <p:spPr>
          <a:xfrm>
            <a:off x="1245308" y="1837921"/>
            <a:ext cx="9969948" cy="4957734"/>
          </a:xfrm>
          <a:prstGeom prst="rect">
            <a:avLst/>
          </a:prstGeom>
        </p:spPr>
      </p:pic>
    </p:spTree>
    <p:extLst>
      <p:ext uri="{BB962C8B-B14F-4D97-AF65-F5344CB8AC3E}">
        <p14:creationId xmlns:p14="http://schemas.microsoft.com/office/powerpoint/2010/main" val="142318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4.0</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42913" y="645059"/>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3.2</a:t>
            </a:r>
            <a:r>
              <a:rPr lang="zh-CN" altLang="en-US" b="0" dirty="0">
                <a:sym typeface="Arial" panose="020B0604020202020204" pitchFamily="34" charset="0"/>
              </a:rPr>
              <a:t>版本的基础上，使用更高级的数据处理手段</a:t>
            </a:r>
            <a:endParaRPr lang="en-US" altLang="zh-CN" b="0" dirty="0">
              <a:sym typeface="Arial" panose="020B0604020202020204" pitchFamily="34" charset="0"/>
            </a:endParaRPr>
          </a:p>
          <a:p>
            <a:r>
              <a:rPr lang="zh-CN" altLang="en-US" b="0" dirty="0">
                <a:sym typeface="Arial" panose="020B0604020202020204" pitchFamily="34" charset="0"/>
              </a:rPr>
              <a:t>注意到，在很多活动中传感器的数据呈现周期性变化</a:t>
            </a:r>
            <a:endParaRPr lang="en-US" altLang="zh-CN" b="0" dirty="0">
              <a:sym typeface="Arial" panose="020B0604020202020204" pitchFamily="34" charset="0"/>
            </a:endParaRPr>
          </a:p>
          <a:p>
            <a:endParaRPr lang="en-US" altLang="zh-CN" b="0" dirty="0">
              <a:sym typeface="Arial" panose="020B0604020202020204" pitchFamily="34" charset="0"/>
            </a:endParaRPr>
          </a:p>
        </p:txBody>
      </p:sp>
      <p:pic>
        <p:nvPicPr>
          <p:cNvPr id="4" name="Picture 2">
            <a:extLst>
              <a:ext uri="{FF2B5EF4-FFF2-40B4-BE49-F238E27FC236}">
                <a16:creationId xmlns:a16="http://schemas.microsoft.com/office/drawing/2014/main" id="{7DFF9ED5-DD8D-8BAF-BF01-4361F71CB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936" y="2124296"/>
            <a:ext cx="7839730" cy="465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301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4.0</a:t>
            </a:r>
            <a:endParaRPr lang="zh-CN" altLang="en-US" dirty="0">
              <a:sym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42913" y="381823"/>
            <a:ext cx="11391212" cy="2410392"/>
          </a:xfrm>
        </p:spPr>
        <p:txBody>
          <a:bodyPr>
            <a:normAutofit/>
          </a:bodyPr>
          <a:lstStyle/>
          <a:p>
            <a:r>
              <a:rPr lang="zh-CN" altLang="en-US" b="0" dirty="0">
                <a:sym typeface="Arial" panose="020B0604020202020204" pitchFamily="34" charset="0"/>
              </a:rPr>
              <a:t>在</a:t>
            </a:r>
            <a:r>
              <a:rPr lang="en-US" altLang="zh-CN" b="0" dirty="0">
                <a:sym typeface="Arial" panose="020B0604020202020204" pitchFamily="34" charset="0"/>
              </a:rPr>
              <a:t>3.2</a:t>
            </a:r>
            <a:r>
              <a:rPr lang="zh-CN" altLang="en-US" b="0" dirty="0">
                <a:sym typeface="Arial" panose="020B0604020202020204" pitchFamily="34" charset="0"/>
              </a:rPr>
              <a:t>版本的基础上，使用更高级的数据处理手段</a:t>
            </a:r>
            <a:endParaRPr lang="en-US" altLang="zh-CN" b="0" dirty="0">
              <a:sym typeface="Arial" panose="020B0604020202020204" pitchFamily="34" charset="0"/>
            </a:endParaRPr>
          </a:p>
          <a:p>
            <a:r>
              <a:rPr lang="zh-CN" altLang="en-US" b="0" dirty="0">
                <a:sym typeface="Arial" panose="020B0604020202020204" pitchFamily="34" charset="0"/>
              </a:rPr>
              <a:t>采用离散傅里叶变换，可以得到每段数据的频谱结构和变化规律</a:t>
            </a:r>
            <a:endParaRPr lang="en-US" altLang="zh-CN" b="0" dirty="0">
              <a:sym typeface="Arial" panose="020B0604020202020204" pitchFamily="34" charset="0"/>
            </a:endParaRPr>
          </a:p>
          <a:p>
            <a:r>
              <a:rPr lang="zh-CN" altLang="en-US" b="0" dirty="0">
                <a:sym typeface="Arial" panose="020B0604020202020204" pitchFamily="34" charset="0"/>
              </a:rPr>
              <a:t>将频谱信息加入训练特征中，可以更好地区分不同的活动</a:t>
            </a:r>
            <a:endParaRPr lang="en-US" altLang="zh-CN" b="0" dirty="0">
              <a:sym typeface="Arial" panose="020B0604020202020204" pitchFamily="34" charset="0"/>
            </a:endParaRPr>
          </a:p>
        </p:txBody>
      </p:sp>
      <p:pic>
        <p:nvPicPr>
          <p:cNvPr id="5" name="图片 4">
            <a:extLst>
              <a:ext uri="{FF2B5EF4-FFF2-40B4-BE49-F238E27FC236}">
                <a16:creationId xmlns:a16="http://schemas.microsoft.com/office/drawing/2014/main" id="{FAECE013-38C2-400B-8281-363A86D8A3E4}"/>
              </a:ext>
            </a:extLst>
          </p:cNvPr>
          <p:cNvPicPr>
            <a:picLocks noChangeAspect="1"/>
          </p:cNvPicPr>
          <p:nvPr/>
        </p:nvPicPr>
        <p:blipFill>
          <a:blip r:embed="rId5"/>
          <a:stretch>
            <a:fillRect/>
          </a:stretch>
        </p:blipFill>
        <p:spPr>
          <a:xfrm>
            <a:off x="884179" y="2212040"/>
            <a:ext cx="10700733" cy="4531298"/>
          </a:xfrm>
          <a:prstGeom prst="rect">
            <a:avLst/>
          </a:prstGeom>
        </p:spPr>
      </p:pic>
    </p:spTree>
    <p:extLst>
      <p:ext uri="{BB962C8B-B14F-4D97-AF65-F5344CB8AC3E}">
        <p14:creationId xmlns:p14="http://schemas.microsoft.com/office/powerpoint/2010/main" val="1986857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203DAC0-ADFC-456F-9B3F-ED92B735CD8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sym typeface="Arial" panose="020B0604020202020204" pitchFamily="34" charset="0"/>
            </a:endParaRPr>
          </a:p>
        </p:txBody>
      </p:sp>
      <p:sp>
        <p:nvSpPr>
          <p:cNvPr id="4" name="标题 3">
            <a:extLst>
              <a:ext uri="{FF2B5EF4-FFF2-40B4-BE49-F238E27FC236}">
                <a16:creationId xmlns:a16="http://schemas.microsoft.com/office/drawing/2014/main" id="{8C665839-0726-4FA3-BD04-F0C8450DAAA5}"/>
              </a:ext>
            </a:extLst>
          </p:cNvPr>
          <p:cNvSpPr>
            <a:spLocks noGrp="1"/>
          </p:cNvSpPr>
          <p:nvPr>
            <p:ph type="title"/>
          </p:nvPr>
        </p:nvSpPr>
        <p:spPr/>
        <p:txBody>
          <a:bodyPr/>
          <a:lstStyle/>
          <a:p>
            <a:r>
              <a:rPr lang="zh-CN" altLang="en-US" dirty="0">
                <a:sym typeface="Arial" panose="020B0604020202020204" pitchFamily="34" charset="0"/>
              </a:rPr>
              <a:t>版本</a:t>
            </a:r>
            <a:r>
              <a:rPr lang="en-US" altLang="zh-CN" dirty="0">
                <a:sym typeface="Arial" panose="020B0604020202020204" pitchFamily="34" charset="0"/>
              </a:rPr>
              <a:t>4.0</a:t>
            </a:r>
            <a:endParaRPr lang="zh-CN" altLang="en-US" dirty="0">
              <a:sym typeface="Arial" panose="020B0604020202020204" pitchFamily="34" charset="0"/>
            </a:endParaRPr>
          </a:p>
        </p:txBody>
      </p:sp>
      <p:pic>
        <p:nvPicPr>
          <p:cNvPr id="5" name="图片 4">
            <a:extLst>
              <a:ext uri="{FF2B5EF4-FFF2-40B4-BE49-F238E27FC236}">
                <a16:creationId xmlns:a16="http://schemas.microsoft.com/office/drawing/2014/main" id="{18D25A0C-0779-A6F7-7756-9B586D9B76BB}"/>
              </a:ext>
            </a:extLst>
          </p:cNvPr>
          <p:cNvPicPr>
            <a:picLocks noChangeAspect="1"/>
          </p:cNvPicPr>
          <p:nvPr/>
        </p:nvPicPr>
        <p:blipFill>
          <a:blip r:embed="rId3"/>
          <a:stretch>
            <a:fillRect/>
          </a:stretch>
        </p:blipFill>
        <p:spPr>
          <a:xfrm>
            <a:off x="284019" y="0"/>
            <a:ext cx="11575809" cy="6858000"/>
          </a:xfrm>
          <a:prstGeom prst="rect">
            <a:avLst/>
          </a:prstGeom>
        </p:spPr>
      </p:pic>
    </p:spTree>
    <p:extLst>
      <p:ext uri="{BB962C8B-B14F-4D97-AF65-F5344CB8AC3E}">
        <p14:creationId xmlns:p14="http://schemas.microsoft.com/office/powerpoint/2010/main" val="410969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神经网络</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3" name="文本占位符 5">
            <a:extLst>
              <a:ext uri="{FF2B5EF4-FFF2-40B4-BE49-F238E27FC236}">
                <a16:creationId xmlns:a16="http://schemas.microsoft.com/office/drawing/2014/main" id="{FE737932-0218-EDAB-C529-B3B780AF565C}"/>
              </a:ext>
            </a:extLst>
          </p:cNvPr>
          <p:cNvSpPr>
            <a:spLocks noGrp="1"/>
          </p:cNvSpPr>
          <p:nvPr>
            <p:ph type="body" sz="quarter" idx="10"/>
          </p:nvPr>
        </p:nvSpPr>
        <p:spPr>
          <a:xfrm>
            <a:off x="489061" y="409533"/>
            <a:ext cx="11391212" cy="2410392"/>
          </a:xfrm>
        </p:spPr>
        <p:txBody>
          <a:bodyPr>
            <a:normAutofit/>
          </a:bodyPr>
          <a:lstStyle/>
          <a:p>
            <a:r>
              <a:rPr lang="zh-CN" altLang="en-US" b="0" dirty="0">
                <a:sym typeface="Arial" panose="020B0604020202020204" pitchFamily="34" charset="0"/>
              </a:rPr>
              <a:t>针对</a:t>
            </a:r>
            <a:r>
              <a:rPr lang="en-US" altLang="zh-CN" b="0" dirty="0">
                <a:sym typeface="Arial" panose="020B0604020202020204" pitchFamily="34" charset="0"/>
              </a:rPr>
              <a:t>3.0</a:t>
            </a:r>
            <a:r>
              <a:rPr lang="zh-CN" altLang="en-US" b="0" dirty="0">
                <a:sym typeface="Arial" panose="020B0604020202020204" pitchFamily="34" charset="0"/>
              </a:rPr>
              <a:t>版本的数据处理模式和</a:t>
            </a:r>
            <a:r>
              <a:rPr lang="en-US" altLang="zh-CN" b="0" dirty="0">
                <a:sym typeface="Arial" panose="020B0604020202020204" pitchFamily="34" charset="0"/>
              </a:rPr>
              <a:t>4.0</a:t>
            </a:r>
            <a:r>
              <a:rPr lang="zh-CN" altLang="en-US" b="0" dirty="0">
                <a:sym typeface="Arial" panose="020B0604020202020204" pitchFamily="34" charset="0"/>
              </a:rPr>
              <a:t>版本的数据处理模式</a:t>
            </a:r>
            <a:endParaRPr lang="en-US" altLang="zh-CN" b="0" dirty="0">
              <a:sym typeface="Arial" panose="020B0604020202020204" pitchFamily="34" charset="0"/>
            </a:endParaRPr>
          </a:p>
          <a:p>
            <a:r>
              <a:rPr lang="zh-CN" altLang="en-US" b="0" dirty="0">
                <a:sym typeface="Arial" panose="020B0604020202020204" pitchFamily="34" charset="0"/>
              </a:rPr>
              <a:t>使用相同结构的神经网络进行训练</a:t>
            </a:r>
            <a:endParaRPr lang="en-US" altLang="zh-CN" b="0" dirty="0">
              <a:sym typeface="Arial" panose="020B0604020202020204" pitchFamily="34" charset="0"/>
            </a:endParaRPr>
          </a:p>
        </p:txBody>
      </p:sp>
      <p:sp>
        <p:nvSpPr>
          <p:cNvPr id="8" name="文本框 7">
            <a:extLst>
              <a:ext uri="{FF2B5EF4-FFF2-40B4-BE49-F238E27FC236}">
                <a16:creationId xmlns:a16="http://schemas.microsoft.com/office/drawing/2014/main" id="{2D762F0A-9200-005F-007B-18C23CF29496}"/>
              </a:ext>
            </a:extLst>
          </p:cNvPr>
          <p:cNvSpPr txBox="1"/>
          <p:nvPr/>
        </p:nvSpPr>
        <p:spPr>
          <a:xfrm>
            <a:off x="4398818" y="6267030"/>
            <a:ext cx="1343891"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4096</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EDB46916-68FC-4296-DA87-B71728F3AD9F}"/>
              </a:ext>
            </a:extLst>
          </p:cNvPr>
          <p:cNvSpPr txBox="1"/>
          <p:nvPr/>
        </p:nvSpPr>
        <p:spPr>
          <a:xfrm>
            <a:off x="6531030" y="6245935"/>
            <a:ext cx="1343891"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2048</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3" name="图片 12">
            <a:extLst>
              <a:ext uri="{FF2B5EF4-FFF2-40B4-BE49-F238E27FC236}">
                <a16:creationId xmlns:a16="http://schemas.microsoft.com/office/drawing/2014/main" id="{0EC52868-5965-6FD8-96E3-68426E2503C0}"/>
              </a:ext>
            </a:extLst>
          </p:cNvPr>
          <p:cNvPicPr>
            <a:picLocks noChangeAspect="1"/>
          </p:cNvPicPr>
          <p:nvPr/>
        </p:nvPicPr>
        <p:blipFill>
          <a:blip r:embed="rId5"/>
          <a:stretch>
            <a:fillRect/>
          </a:stretch>
        </p:blipFill>
        <p:spPr>
          <a:xfrm>
            <a:off x="2877593" y="2140087"/>
            <a:ext cx="6697010" cy="4105848"/>
          </a:xfrm>
          <a:prstGeom prst="rect">
            <a:avLst/>
          </a:prstGeom>
        </p:spPr>
      </p:pic>
    </p:spTree>
    <p:extLst>
      <p:ext uri="{BB962C8B-B14F-4D97-AF65-F5344CB8AC3E}">
        <p14:creationId xmlns:p14="http://schemas.microsoft.com/office/powerpoint/2010/main" val="187679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神经网络</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9" name="图片 8">
            <a:extLst>
              <a:ext uri="{FF2B5EF4-FFF2-40B4-BE49-F238E27FC236}">
                <a16:creationId xmlns:a16="http://schemas.microsoft.com/office/drawing/2014/main" id="{00BD658C-6BEB-171C-7361-1939480A99D8}"/>
              </a:ext>
            </a:extLst>
          </p:cNvPr>
          <p:cNvPicPr>
            <a:picLocks noChangeAspect="1"/>
          </p:cNvPicPr>
          <p:nvPr/>
        </p:nvPicPr>
        <p:blipFill>
          <a:blip r:embed="rId5"/>
          <a:stretch>
            <a:fillRect/>
          </a:stretch>
        </p:blipFill>
        <p:spPr>
          <a:xfrm>
            <a:off x="590894" y="1478001"/>
            <a:ext cx="11010212" cy="1181979"/>
          </a:xfrm>
          <a:prstGeom prst="rect">
            <a:avLst/>
          </a:prstGeom>
        </p:spPr>
      </p:pic>
      <p:pic>
        <p:nvPicPr>
          <p:cNvPr id="14" name="图片 13">
            <a:extLst>
              <a:ext uri="{FF2B5EF4-FFF2-40B4-BE49-F238E27FC236}">
                <a16:creationId xmlns:a16="http://schemas.microsoft.com/office/drawing/2014/main" id="{D7649A5B-91E6-8A37-2250-BAA037D78C32}"/>
              </a:ext>
            </a:extLst>
          </p:cNvPr>
          <p:cNvPicPr>
            <a:picLocks noChangeAspect="1"/>
          </p:cNvPicPr>
          <p:nvPr/>
        </p:nvPicPr>
        <p:blipFill>
          <a:blip r:embed="rId6"/>
          <a:stretch>
            <a:fillRect/>
          </a:stretch>
        </p:blipFill>
        <p:spPr>
          <a:xfrm>
            <a:off x="590894" y="4079387"/>
            <a:ext cx="11010212" cy="1149595"/>
          </a:xfrm>
          <a:prstGeom prst="rect">
            <a:avLst/>
          </a:prstGeom>
        </p:spPr>
      </p:pic>
      <p:sp>
        <p:nvSpPr>
          <p:cNvPr id="15" name="箭头: 下 14">
            <a:extLst>
              <a:ext uri="{FF2B5EF4-FFF2-40B4-BE49-F238E27FC236}">
                <a16:creationId xmlns:a16="http://schemas.microsoft.com/office/drawing/2014/main" id="{C060CA36-4CDB-0041-4D80-BD8BBC174800}"/>
              </a:ext>
            </a:extLst>
          </p:cNvPr>
          <p:cNvSpPr/>
          <p:nvPr/>
        </p:nvSpPr>
        <p:spPr>
          <a:xfrm>
            <a:off x="5735782" y="2757055"/>
            <a:ext cx="671945" cy="11819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60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zh-CN" altLang="en-US" dirty="0">
                <a:sym typeface="Arial" panose="020B0604020202020204" pitchFamily="34" charset="0"/>
              </a:rPr>
              <a:t>模型总结和效果对比</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pic>
        <p:nvPicPr>
          <p:cNvPr id="11" name="图片 10">
            <a:extLst>
              <a:ext uri="{FF2B5EF4-FFF2-40B4-BE49-F238E27FC236}">
                <a16:creationId xmlns:a16="http://schemas.microsoft.com/office/drawing/2014/main" id="{90C81DE7-9096-4B5F-921B-BD3E16904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4831"/>
            <a:ext cx="12192000" cy="5689600"/>
          </a:xfrm>
          <a:prstGeom prst="rect">
            <a:avLst/>
          </a:prstGeom>
        </p:spPr>
      </p:pic>
    </p:spTree>
    <p:extLst>
      <p:ext uri="{BB962C8B-B14F-4D97-AF65-F5344CB8AC3E}">
        <p14:creationId xmlns:p14="http://schemas.microsoft.com/office/powerpoint/2010/main" val="1652668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624BAF-6EB7-415B-A79C-9EB66007526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r>
              <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sym typeface="Arial" panose="020B0604020202020204" pitchFamily="34" charset="0"/>
              </a:rPr>
              <a:t> </a:t>
            </a: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sym typeface="Arial" panose="020B0604020202020204" pitchFamily="34" charset="0"/>
            </a:endParaRPr>
          </a:p>
        </p:txBody>
      </p:sp>
      <p:sp>
        <p:nvSpPr>
          <p:cNvPr id="2" name="标题 1">
            <a:extLst>
              <a:ext uri="{FF2B5EF4-FFF2-40B4-BE49-F238E27FC236}">
                <a16:creationId xmlns:a16="http://schemas.microsoft.com/office/drawing/2014/main" id="{1907FBF4-1434-4065-BA1E-7B5E5AC6AFD8}"/>
              </a:ext>
            </a:extLst>
          </p:cNvPr>
          <p:cNvSpPr>
            <a:spLocks noGrp="1"/>
          </p:cNvSpPr>
          <p:nvPr>
            <p:ph type="title"/>
          </p:nvPr>
        </p:nvSpPr>
        <p:spPr/>
        <p:txBody>
          <a:bodyPr/>
          <a:lstStyle/>
          <a:p>
            <a:r>
              <a:rPr lang="zh-CN" altLang="en-US" dirty="0">
                <a:sym typeface="Arial" panose="020B0604020202020204" pitchFamily="34" charset="0"/>
              </a:rPr>
              <a:t>模型总结和效果对比</a:t>
            </a:r>
          </a:p>
        </p:txBody>
      </p:sp>
      <p:sp>
        <p:nvSpPr>
          <p:cNvPr id="4" name="文本框 3">
            <a:extLst>
              <a:ext uri="{FF2B5EF4-FFF2-40B4-BE49-F238E27FC236}">
                <a16:creationId xmlns:a16="http://schemas.microsoft.com/office/drawing/2014/main" id="{3518CDF4-EAEB-64B5-13EC-7C00C2DAF57E}"/>
              </a:ext>
            </a:extLst>
          </p:cNvPr>
          <p:cNvSpPr txBox="1"/>
          <p:nvPr/>
        </p:nvSpPr>
        <p:spPr>
          <a:xfrm>
            <a:off x="554182" y="1239981"/>
            <a:ext cx="11769436"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个大版本</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8</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个小版本</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个神经网络版本，共计</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个版本</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逻辑回归、</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KNN</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、随机森林、</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SVM</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、神经网络都达到了</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95%</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以上的准确率</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逻辑回归训练时间最短；随机森林准确率最高；</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SVM</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F1-score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最高，模型最稳定</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从模型训练的过程来看，数据的预处理至关重要</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数据预处理比选择模型以及调整超参数更为关键，好的处理范式能够更有效地提取出数据的特征</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综合准确率、稳定性、训练时间成本，选取随机森林模型、</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SVM</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模型或逻辑回归最为合适</a:t>
            </a:r>
          </a:p>
        </p:txBody>
      </p:sp>
    </p:spTree>
    <p:extLst>
      <p:ext uri="{BB962C8B-B14F-4D97-AF65-F5344CB8AC3E}">
        <p14:creationId xmlns:p14="http://schemas.microsoft.com/office/powerpoint/2010/main" val="249822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a:extLst>
              <a:ext uri="{FF2B5EF4-FFF2-40B4-BE49-F238E27FC236}">
                <a16:creationId xmlns:a16="http://schemas.microsoft.com/office/drawing/2014/main" id="{90C24EE7-0101-495A-A456-51664B8178D8}"/>
              </a:ext>
            </a:extLst>
          </p:cNvPr>
          <p:cNvGrpSpPr/>
          <p:nvPr/>
        </p:nvGrpSpPr>
        <p:grpSpPr>
          <a:xfrm>
            <a:off x="6606576" y="-241003"/>
            <a:ext cx="7357162" cy="7340006"/>
            <a:chOff x="2105799" y="20055838"/>
            <a:chExt cx="6748090" cy="6732363"/>
          </a:xfrm>
          <a:solidFill>
            <a:schemeClr val="accent1">
              <a:alpha val="10000"/>
            </a:schemeClr>
          </a:solidFill>
        </p:grpSpPr>
        <p:sp>
          <p:nvSpPr>
            <p:cNvPr id="88" name="Freeform 8">
              <a:extLst>
                <a:ext uri="{FF2B5EF4-FFF2-40B4-BE49-F238E27FC236}">
                  <a16:creationId xmlns:a16="http://schemas.microsoft.com/office/drawing/2014/main" id="{56FB8FDE-A878-4372-B97D-A7BD44C5220C}"/>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42">
              <a:extLst>
                <a:ext uri="{FF2B5EF4-FFF2-40B4-BE49-F238E27FC236}">
                  <a16:creationId xmlns:a16="http://schemas.microsoft.com/office/drawing/2014/main" id="{B849BEE0-9EA1-44CA-A902-E5A3BEE566B1}"/>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43">
              <a:extLst>
                <a:ext uri="{FF2B5EF4-FFF2-40B4-BE49-F238E27FC236}">
                  <a16:creationId xmlns:a16="http://schemas.microsoft.com/office/drawing/2014/main" id="{EB269824-9AE6-4888-A876-40478C3F0F2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44">
              <a:extLst>
                <a:ext uri="{FF2B5EF4-FFF2-40B4-BE49-F238E27FC236}">
                  <a16:creationId xmlns:a16="http://schemas.microsoft.com/office/drawing/2014/main" id="{B46E87F8-D770-41D8-A065-CF59DEFC9C2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45">
              <a:extLst>
                <a:ext uri="{FF2B5EF4-FFF2-40B4-BE49-F238E27FC236}">
                  <a16:creationId xmlns:a16="http://schemas.microsoft.com/office/drawing/2014/main" id="{BBEA83FA-7232-4188-8B38-D8A1457B96A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46">
              <a:extLst>
                <a:ext uri="{FF2B5EF4-FFF2-40B4-BE49-F238E27FC236}">
                  <a16:creationId xmlns:a16="http://schemas.microsoft.com/office/drawing/2014/main" id="{BCA27E11-953A-4899-9446-369B6F368114}"/>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47">
              <a:extLst>
                <a:ext uri="{FF2B5EF4-FFF2-40B4-BE49-F238E27FC236}">
                  <a16:creationId xmlns:a16="http://schemas.microsoft.com/office/drawing/2014/main" id="{18888A7B-4DF6-4A17-9075-05552CA80B6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48">
              <a:extLst>
                <a:ext uri="{FF2B5EF4-FFF2-40B4-BE49-F238E27FC236}">
                  <a16:creationId xmlns:a16="http://schemas.microsoft.com/office/drawing/2014/main" id="{B0102B27-3278-4659-9230-C0350421B840}"/>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49">
              <a:extLst>
                <a:ext uri="{FF2B5EF4-FFF2-40B4-BE49-F238E27FC236}">
                  <a16:creationId xmlns:a16="http://schemas.microsoft.com/office/drawing/2014/main" id="{544F744C-230C-4248-8E6C-EFFC54039F4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50">
              <a:extLst>
                <a:ext uri="{FF2B5EF4-FFF2-40B4-BE49-F238E27FC236}">
                  <a16:creationId xmlns:a16="http://schemas.microsoft.com/office/drawing/2014/main" id="{C616D02A-1BF8-4045-B4CA-6484615B718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51">
              <a:extLst>
                <a:ext uri="{FF2B5EF4-FFF2-40B4-BE49-F238E27FC236}">
                  <a16:creationId xmlns:a16="http://schemas.microsoft.com/office/drawing/2014/main" id="{987F62F3-48E5-4445-8B20-DA8DD20CF13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52">
              <a:extLst>
                <a:ext uri="{FF2B5EF4-FFF2-40B4-BE49-F238E27FC236}">
                  <a16:creationId xmlns:a16="http://schemas.microsoft.com/office/drawing/2014/main" id="{28F0D51A-D241-43F1-9225-26826E390CD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53">
              <a:extLst>
                <a:ext uri="{FF2B5EF4-FFF2-40B4-BE49-F238E27FC236}">
                  <a16:creationId xmlns:a16="http://schemas.microsoft.com/office/drawing/2014/main" id="{65A363DE-ECE4-402E-9082-208DB27E6DC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54">
              <a:extLst>
                <a:ext uri="{FF2B5EF4-FFF2-40B4-BE49-F238E27FC236}">
                  <a16:creationId xmlns:a16="http://schemas.microsoft.com/office/drawing/2014/main" id="{545318D5-E9C9-4157-B718-9F45E109F79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55">
              <a:extLst>
                <a:ext uri="{FF2B5EF4-FFF2-40B4-BE49-F238E27FC236}">
                  <a16:creationId xmlns:a16="http://schemas.microsoft.com/office/drawing/2014/main" id="{A3AB2AE2-6EA8-45D6-BF2F-6E9F455783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56">
              <a:extLst>
                <a:ext uri="{FF2B5EF4-FFF2-40B4-BE49-F238E27FC236}">
                  <a16:creationId xmlns:a16="http://schemas.microsoft.com/office/drawing/2014/main" id="{18B8F9C1-6E42-4B3D-A400-D6AECDDBDDA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57">
              <a:extLst>
                <a:ext uri="{FF2B5EF4-FFF2-40B4-BE49-F238E27FC236}">
                  <a16:creationId xmlns:a16="http://schemas.microsoft.com/office/drawing/2014/main" id="{E6EF2E25-74D1-4AFF-9B01-0D36C1D7117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58">
              <a:extLst>
                <a:ext uri="{FF2B5EF4-FFF2-40B4-BE49-F238E27FC236}">
                  <a16:creationId xmlns:a16="http://schemas.microsoft.com/office/drawing/2014/main" id="{75524DD3-044B-4099-920C-659FC2DFFBB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59">
              <a:extLst>
                <a:ext uri="{FF2B5EF4-FFF2-40B4-BE49-F238E27FC236}">
                  <a16:creationId xmlns:a16="http://schemas.microsoft.com/office/drawing/2014/main" id="{33CA021E-54D3-4540-89C0-45F474E0B5C4}"/>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60">
              <a:extLst>
                <a:ext uri="{FF2B5EF4-FFF2-40B4-BE49-F238E27FC236}">
                  <a16:creationId xmlns:a16="http://schemas.microsoft.com/office/drawing/2014/main" id="{3954D5B3-FB15-4EF0-B6F5-04D636D81F3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61">
              <a:extLst>
                <a:ext uri="{FF2B5EF4-FFF2-40B4-BE49-F238E27FC236}">
                  <a16:creationId xmlns:a16="http://schemas.microsoft.com/office/drawing/2014/main" id="{388C4D2F-C08D-437C-BA51-6028AFC66C9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62">
              <a:extLst>
                <a:ext uri="{FF2B5EF4-FFF2-40B4-BE49-F238E27FC236}">
                  <a16:creationId xmlns:a16="http://schemas.microsoft.com/office/drawing/2014/main" id="{984EA921-46DE-4921-8014-C56A558BD2E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0" name="Freeform 71">
              <a:extLst>
                <a:ext uri="{FF2B5EF4-FFF2-40B4-BE49-F238E27FC236}">
                  <a16:creationId xmlns:a16="http://schemas.microsoft.com/office/drawing/2014/main" id="{1DEE7AB4-9CC1-4F79-B7CB-CB8B82C109C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294" name="组合 293">
            <a:extLst>
              <a:ext uri="{FF2B5EF4-FFF2-40B4-BE49-F238E27FC236}">
                <a16:creationId xmlns:a16="http://schemas.microsoft.com/office/drawing/2014/main" id="{29078215-E28F-4565-AE5C-821B32ABC631}"/>
              </a:ext>
            </a:extLst>
          </p:cNvPr>
          <p:cNvGrpSpPr/>
          <p:nvPr/>
        </p:nvGrpSpPr>
        <p:grpSpPr>
          <a:xfrm>
            <a:off x="497980" y="2333324"/>
            <a:ext cx="6973756" cy="1086057"/>
            <a:chOff x="4553867" y="2753825"/>
            <a:chExt cx="6973756" cy="1086057"/>
          </a:xfrm>
        </p:grpSpPr>
        <p:sp>
          <p:nvSpPr>
            <p:cNvPr id="291" name="矩形 290">
              <a:extLst>
                <a:ext uri="{FF2B5EF4-FFF2-40B4-BE49-F238E27FC236}">
                  <a16:creationId xmlns:a16="http://schemas.microsoft.com/office/drawing/2014/main" id="{2A3C15F1-F254-4F6D-9040-C860AE8188CB}"/>
                </a:ext>
              </a:extLst>
            </p:cNvPr>
            <p:cNvSpPr/>
            <p:nvPr/>
          </p:nvSpPr>
          <p:spPr>
            <a:xfrm>
              <a:off x="4553867" y="2753825"/>
              <a:ext cx="697375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谢谢大家！</a:t>
              </a:r>
            </a:p>
          </p:txBody>
        </p:sp>
        <p:cxnSp>
          <p:nvCxnSpPr>
            <p:cNvPr id="293" name="直接连接符 292">
              <a:extLst>
                <a:ext uri="{FF2B5EF4-FFF2-40B4-BE49-F238E27FC236}">
                  <a16:creationId xmlns:a16="http://schemas.microsoft.com/office/drawing/2014/main" id="{F48A6C58-61E9-468F-B6CC-C39590DE61D7}"/>
                </a:ext>
              </a:extLst>
            </p:cNvPr>
            <p:cNvCxnSpPr/>
            <p:nvPr/>
          </p:nvCxnSpPr>
          <p:spPr>
            <a:xfrm>
              <a:off x="4748323" y="3839882"/>
              <a:ext cx="557213" cy="0"/>
            </a:xfrm>
            <a:prstGeom prst="line">
              <a:avLst/>
            </a:prstGeom>
            <a:ln w="12700">
              <a:solidFill>
                <a:srgbClr val="9A0001"/>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BFB78EBD-8E38-6ED6-E067-5B022491302A}"/>
              </a:ext>
            </a:extLst>
          </p:cNvPr>
          <p:cNvSpPr txBox="1"/>
          <p:nvPr/>
        </p:nvSpPr>
        <p:spPr>
          <a:xfrm>
            <a:off x="-303188" y="4487676"/>
            <a:ext cx="3399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2022</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年</a:t>
            </a: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12</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月</a:t>
            </a: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7</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日</a:t>
            </a:r>
          </a:p>
        </p:txBody>
      </p:sp>
    </p:spTree>
    <p:extLst>
      <p:ext uri="{BB962C8B-B14F-4D97-AF65-F5344CB8AC3E}">
        <p14:creationId xmlns:p14="http://schemas.microsoft.com/office/powerpoint/2010/main" val="107310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IMU——</a:t>
            </a:r>
            <a:r>
              <a:rPr lang="zh-CN" altLang="en-US" dirty="0">
                <a:sym typeface="Arial" panose="020B0604020202020204" pitchFamily="34" charset="0"/>
              </a:rPr>
              <a:t>惯性测量单元</a:t>
            </a:r>
          </a:p>
        </p:txBody>
      </p:sp>
      <p:pic>
        <p:nvPicPr>
          <p:cNvPr id="2050" name="Picture 2" descr="IMU">
            <a:extLst>
              <a:ext uri="{FF2B5EF4-FFF2-40B4-BE49-F238E27FC236}">
                <a16:creationId xmlns:a16="http://schemas.microsoft.com/office/drawing/2014/main" id="{6DAE728F-F5BE-4A02-AA78-8E45E576F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42" y="1648248"/>
            <a:ext cx="3771455" cy="399661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3C3B4EC-D1B7-4A5A-8147-7714FEDA7088}"/>
              </a:ext>
            </a:extLst>
          </p:cNvPr>
          <p:cNvSpPr/>
          <p:nvPr/>
        </p:nvSpPr>
        <p:spPr>
          <a:xfrm>
            <a:off x="6096000" y="1961277"/>
            <a:ext cx="1723549" cy="707886"/>
          </a:xfrm>
          <a:prstGeom prst="rect">
            <a:avLst/>
          </a:prstGeom>
          <a:noFill/>
        </p:spPr>
        <p:txBody>
          <a:bodyPr wrap="squar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rPr>
              <a:t>角速度</a:t>
            </a:r>
          </a:p>
        </p:txBody>
      </p:sp>
      <p:sp>
        <p:nvSpPr>
          <p:cNvPr id="6" name="矩形 5">
            <a:extLst>
              <a:ext uri="{FF2B5EF4-FFF2-40B4-BE49-F238E27FC236}">
                <a16:creationId xmlns:a16="http://schemas.microsoft.com/office/drawing/2014/main" id="{B254652F-0AF8-4569-B26B-A6EE28159FE7}"/>
              </a:ext>
            </a:extLst>
          </p:cNvPr>
          <p:cNvSpPr/>
          <p:nvPr/>
        </p:nvSpPr>
        <p:spPr>
          <a:xfrm>
            <a:off x="6096000" y="4037266"/>
            <a:ext cx="1723550" cy="707886"/>
          </a:xfrm>
          <a:prstGeom prst="rect">
            <a:avLst/>
          </a:prstGeom>
          <a:noFill/>
        </p:spPr>
        <p:txBody>
          <a:bodyPr wrap="none" lIns="91440" tIns="45720" rIns="91440" bIns="45720">
            <a:spAutoFit/>
          </a:bodyPr>
          <a:lstStyle/>
          <a:p>
            <a:pPr algn="ctr"/>
            <a:r>
              <a:rPr lang="zh-CN" altLang="en-US" sz="4000" dirty="0">
                <a:ln w="0"/>
                <a:effectLst>
                  <a:outerShdw blurRad="38100" dist="19050" dir="2700000" algn="tl" rotWithShape="0">
                    <a:schemeClr val="dk1">
                      <a:alpha val="40000"/>
                    </a:schemeClr>
                  </a:outerShdw>
                </a:effectLst>
              </a:rPr>
              <a:t>加</a:t>
            </a:r>
            <a:r>
              <a:rPr lang="zh-CN" altLang="en-US" sz="4000" b="0" cap="none" spc="0" dirty="0">
                <a:ln w="0"/>
                <a:solidFill>
                  <a:schemeClr val="tx1"/>
                </a:solidFill>
                <a:effectLst>
                  <a:outerShdw blurRad="38100" dist="19050" dir="2700000" algn="tl" rotWithShape="0">
                    <a:schemeClr val="dk1">
                      <a:alpha val="40000"/>
                    </a:schemeClr>
                  </a:outerShdw>
                </a:effectLst>
              </a:rPr>
              <a:t>速度</a:t>
            </a:r>
          </a:p>
        </p:txBody>
      </p:sp>
      <p:sp>
        <p:nvSpPr>
          <p:cNvPr id="4" name="右大括号 3">
            <a:extLst>
              <a:ext uri="{FF2B5EF4-FFF2-40B4-BE49-F238E27FC236}">
                <a16:creationId xmlns:a16="http://schemas.microsoft.com/office/drawing/2014/main" id="{E3298296-0ACF-4F4B-9506-44F92D22E3D4}"/>
              </a:ext>
            </a:extLst>
          </p:cNvPr>
          <p:cNvSpPr/>
          <p:nvPr/>
        </p:nvSpPr>
        <p:spPr>
          <a:xfrm>
            <a:off x="7955862" y="2315220"/>
            <a:ext cx="442640" cy="2076230"/>
          </a:xfrm>
          <a:prstGeom prst="rightBrace">
            <a:avLst>
              <a:gd name="adj1" fmla="val 4780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6444441-DE9C-4DD5-8393-0D8ADADE4D06}"/>
              </a:ext>
            </a:extLst>
          </p:cNvPr>
          <p:cNvSpPr/>
          <p:nvPr/>
        </p:nvSpPr>
        <p:spPr>
          <a:xfrm>
            <a:off x="8894470" y="2999392"/>
            <a:ext cx="1210589"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rPr>
              <a:t>姿态</a:t>
            </a:r>
          </a:p>
        </p:txBody>
      </p:sp>
    </p:spTree>
    <p:extLst>
      <p:ext uri="{BB962C8B-B14F-4D97-AF65-F5344CB8AC3E}">
        <p14:creationId xmlns:p14="http://schemas.microsoft.com/office/powerpoint/2010/main" val="284463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IMU——</a:t>
            </a:r>
            <a:r>
              <a:rPr lang="zh-CN" altLang="en-US" dirty="0">
                <a:sym typeface="Arial" panose="020B0604020202020204" pitchFamily="34" charset="0"/>
              </a:rPr>
              <a:t>惯性测量单元</a:t>
            </a:r>
          </a:p>
        </p:txBody>
      </p:sp>
      <p:pic>
        <p:nvPicPr>
          <p:cNvPr id="9" name="图片 8">
            <a:extLst>
              <a:ext uri="{FF2B5EF4-FFF2-40B4-BE49-F238E27FC236}">
                <a16:creationId xmlns:a16="http://schemas.microsoft.com/office/drawing/2014/main" id="{8A06584E-A0CC-4389-ADDF-28F057992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050" y="1141543"/>
            <a:ext cx="2227899" cy="5163157"/>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a:extLst>
                  <a:ext uri="{FF2B5EF4-FFF2-40B4-BE49-F238E27FC236}">
                    <a16:creationId xmlns:a16="http://schemas.microsoft.com/office/drawing/2014/main" id="{17046BA6-8ADD-4643-B205-8DEDD9E75CA0}"/>
                  </a:ext>
                </a:extLst>
              </p14:cNvPr>
              <p14:cNvContentPartPr/>
              <p14:nvPr/>
            </p14:nvContentPartPr>
            <p14:xfrm>
              <a:off x="121141" y="6404950"/>
              <a:ext cx="1751040" cy="307800"/>
            </p14:xfrm>
          </p:contentPart>
        </mc:Choice>
        <mc:Fallback xmlns="">
          <p:pic>
            <p:nvPicPr>
              <p:cNvPr id="10" name="墨迹 9">
                <a:extLst>
                  <a:ext uri="{FF2B5EF4-FFF2-40B4-BE49-F238E27FC236}">
                    <a16:creationId xmlns:a16="http://schemas.microsoft.com/office/drawing/2014/main" id="{17046BA6-8ADD-4643-B205-8DEDD9E75CA0}"/>
                  </a:ext>
                </a:extLst>
              </p:cNvPr>
              <p:cNvPicPr/>
              <p:nvPr/>
            </p:nvPicPr>
            <p:blipFill>
              <a:blip r:embed="rId5"/>
              <a:stretch>
                <a:fillRect/>
              </a:stretch>
            </p:blipFill>
            <p:spPr>
              <a:xfrm>
                <a:off x="58501" y="6341950"/>
                <a:ext cx="1876680" cy="433440"/>
              </a:xfrm>
              <a:prstGeom prst="rect">
                <a:avLst/>
              </a:prstGeom>
            </p:spPr>
          </p:pic>
        </mc:Fallback>
      </mc:AlternateContent>
      <p:sp>
        <p:nvSpPr>
          <p:cNvPr id="12" name="椭圆 11">
            <a:extLst>
              <a:ext uri="{FF2B5EF4-FFF2-40B4-BE49-F238E27FC236}">
                <a16:creationId xmlns:a16="http://schemas.microsoft.com/office/drawing/2014/main" id="{1534A000-4EA6-43B4-AB55-8FA56427CE76}"/>
              </a:ext>
            </a:extLst>
          </p:cNvPr>
          <p:cNvSpPr/>
          <p:nvPr/>
        </p:nvSpPr>
        <p:spPr>
          <a:xfrm>
            <a:off x="5253432" y="1887042"/>
            <a:ext cx="1694843" cy="955169"/>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E968ADB-1D23-4529-92A5-C5CAACE1ABC5}"/>
              </a:ext>
            </a:extLst>
          </p:cNvPr>
          <p:cNvSpPr/>
          <p:nvPr/>
        </p:nvSpPr>
        <p:spPr>
          <a:xfrm>
            <a:off x="4971338" y="3482874"/>
            <a:ext cx="602425" cy="5329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5BC7D8B-4D34-4DEB-B3ED-AC222F269678}"/>
              </a:ext>
            </a:extLst>
          </p:cNvPr>
          <p:cNvSpPr/>
          <p:nvPr/>
        </p:nvSpPr>
        <p:spPr>
          <a:xfrm>
            <a:off x="5974072" y="5899917"/>
            <a:ext cx="602425" cy="25044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84301C94-E4BB-4A37-8C86-60980285B465}"/>
              </a:ext>
            </a:extLst>
          </p:cNvPr>
          <p:cNvCxnSpPr>
            <a:cxnSpLocks/>
            <a:stCxn id="12" idx="6"/>
            <a:endCxn id="21" idx="1"/>
          </p:cNvCxnSpPr>
          <p:nvPr/>
        </p:nvCxnSpPr>
        <p:spPr>
          <a:xfrm flipV="1">
            <a:off x="6948275" y="2219022"/>
            <a:ext cx="914400" cy="145605"/>
          </a:xfrm>
          <a:prstGeom prst="line">
            <a:avLst/>
          </a:prstGeom>
        </p:spPr>
        <p:style>
          <a:lnRef idx="3">
            <a:schemeClr val="accent1"/>
          </a:lnRef>
          <a:fillRef idx="0">
            <a:schemeClr val="accent1"/>
          </a:fillRef>
          <a:effectRef idx="2">
            <a:schemeClr val="accent1"/>
          </a:effectRef>
          <a:fontRef idx="minor">
            <a:schemeClr val="tx1"/>
          </a:fontRef>
        </p:style>
      </p:cxnSp>
      <p:sp>
        <p:nvSpPr>
          <p:cNvPr id="21" name="矩形: 圆角 20">
            <a:extLst>
              <a:ext uri="{FF2B5EF4-FFF2-40B4-BE49-F238E27FC236}">
                <a16:creationId xmlns:a16="http://schemas.microsoft.com/office/drawing/2014/main" id="{6C5DF8ED-FBF1-4801-9D01-E92AD5BC5EDD}"/>
              </a:ext>
            </a:extLst>
          </p:cNvPr>
          <p:cNvSpPr/>
          <p:nvPr/>
        </p:nvSpPr>
        <p:spPr>
          <a:xfrm>
            <a:off x="7862675" y="1792176"/>
            <a:ext cx="1782206" cy="8536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One IMU</a:t>
            </a:r>
          </a:p>
          <a:p>
            <a:pPr algn="ctr"/>
            <a:r>
              <a:rPr lang="en-US" altLang="zh-CN" dirty="0"/>
              <a:t>on the chest</a:t>
            </a:r>
            <a:endParaRPr lang="zh-CN" altLang="en-US" dirty="0"/>
          </a:p>
        </p:txBody>
      </p:sp>
      <p:cxnSp>
        <p:nvCxnSpPr>
          <p:cNvPr id="23" name="直接连接符 22">
            <a:extLst>
              <a:ext uri="{FF2B5EF4-FFF2-40B4-BE49-F238E27FC236}">
                <a16:creationId xmlns:a16="http://schemas.microsoft.com/office/drawing/2014/main" id="{040448B7-052D-4A50-A6C0-F809E60B0F1A}"/>
              </a:ext>
            </a:extLst>
          </p:cNvPr>
          <p:cNvCxnSpPr>
            <a:cxnSpLocks/>
            <a:stCxn id="25" idx="3"/>
            <a:endCxn id="13" idx="2"/>
          </p:cNvCxnSpPr>
          <p:nvPr/>
        </p:nvCxnSpPr>
        <p:spPr>
          <a:xfrm>
            <a:off x="4199666" y="3482874"/>
            <a:ext cx="771672" cy="266458"/>
          </a:xfrm>
          <a:prstGeom prst="line">
            <a:avLst/>
          </a:prstGeom>
        </p:spPr>
        <p:style>
          <a:lnRef idx="3">
            <a:schemeClr val="accent1"/>
          </a:lnRef>
          <a:fillRef idx="0">
            <a:schemeClr val="accent1"/>
          </a:fillRef>
          <a:effectRef idx="2">
            <a:schemeClr val="accent1"/>
          </a:effectRef>
          <a:fontRef idx="minor">
            <a:schemeClr val="tx1"/>
          </a:fontRef>
        </p:style>
      </p:cxnSp>
      <p:sp>
        <p:nvSpPr>
          <p:cNvPr id="25" name="矩形: 圆角 24">
            <a:extLst>
              <a:ext uri="{FF2B5EF4-FFF2-40B4-BE49-F238E27FC236}">
                <a16:creationId xmlns:a16="http://schemas.microsoft.com/office/drawing/2014/main" id="{9F38C043-49DC-44B6-91EC-6CF10C8EF3A2}"/>
              </a:ext>
            </a:extLst>
          </p:cNvPr>
          <p:cNvSpPr/>
          <p:nvPr/>
        </p:nvSpPr>
        <p:spPr>
          <a:xfrm>
            <a:off x="1811327" y="3056028"/>
            <a:ext cx="2388339" cy="8536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One IMU</a:t>
            </a:r>
          </a:p>
          <a:p>
            <a:pPr algn="ctr"/>
            <a:r>
              <a:rPr lang="en-US" altLang="zh-CN" dirty="0"/>
              <a:t>over the wrist</a:t>
            </a:r>
          </a:p>
          <a:p>
            <a:pPr algn="ctr"/>
            <a:r>
              <a:rPr lang="en-US" altLang="zh-CN" dirty="0"/>
              <a:t>on the dominant arm</a:t>
            </a:r>
            <a:endParaRPr lang="zh-CN" altLang="en-US" dirty="0"/>
          </a:p>
        </p:txBody>
      </p:sp>
      <p:cxnSp>
        <p:nvCxnSpPr>
          <p:cNvPr id="30" name="直接连接符 29">
            <a:extLst>
              <a:ext uri="{FF2B5EF4-FFF2-40B4-BE49-F238E27FC236}">
                <a16:creationId xmlns:a16="http://schemas.microsoft.com/office/drawing/2014/main" id="{E6FB99AB-17FF-4F3E-B1E7-40D3A37D5E4C}"/>
              </a:ext>
            </a:extLst>
          </p:cNvPr>
          <p:cNvCxnSpPr>
            <a:cxnSpLocks/>
            <a:stCxn id="15" idx="6"/>
            <a:endCxn id="35" idx="1"/>
          </p:cNvCxnSpPr>
          <p:nvPr/>
        </p:nvCxnSpPr>
        <p:spPr>
          <a:xfrm flipV="1">
            <a:off x="6576497" y="5527169"/>
            <a:ext cx="1112422" cy="497970"/>
          </a:xfrm>
          <a:prstGeom prst="line">
            <a:avLst/>
          </a:prstGeom>
        </p:spPr>
        <p:style>
          <a:lnRef idx="3">
            <a:schemeClr val="accent1"/>
          </a:lnRef>
          <a:fillRef idx="0">
            <a:schemeClr val="accent1"/>
          </a:fillRef>
          <a:effectRef idx="2">
            <a:schemeClr val="accent1"/>
          </a:effectRef>
          <a:fontRef idx="minor">
            <a:schemeClr val="tx1"/>
          </a:fontRef>
        </p:style>
      </p:cxnSp>
      <p:sp>
        <p:nvSpPr>
          <p:cNvPr id="35" name="矩形: 圆角 34">
            <a:extLst>
              <a:ext uri="{FF2B5EF4-FFF2-40B4-BE49-F238E27FC236}">
                <a16:creationId xmlns:a16="http://schemas.microsoft.com/office/drawing/2014/main" id="{BC78CAB5-CE6D-4CFF-A270-3D96354CC54B}"/>
              </a:ext>
            </a:extLst>
          </p:cNvPr>
          <p:cNvSpPr/>
          <p:nvPr/>
        </p:nvSpPr>
        <p:spPr>
          <a:xfrm>
            <a:off x="7688919" y="5100323"/>
            <a:ext cx="2388339" cy="8536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One IMU</a:t>
            </a:r>
          </a:p>
          <a:p>
            <a:pPr algn="ctr"/>
            <a:r>
              <a:rPr lang="en-US" altLang="zh-CN" dirty="0"/>
              <a:t>on the dominant side`s ankle</a:t>
            </a:r>
            <a:endParaRPr lang="zh-CN" altLang="en-US" dirty="0"/>
          </a:p>
        </p:txBody>
      </p:sp>
    </p:spTree>
    <p:extLst>
      <p:ext uri="{BB962C8B-B14F-4D97-AF65-F5344CB8AC3E}">
        <p14:creationId xmlns:p14="http://schemas.microsoft.com/office/powerpoint/2010/main" val="162310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IMU——</a:t>
            </a:r>
            <a:r>
              <a:rPr lang="zh-CN" altLang="en-US" dirty="0">
                <a:sym typeface="Arial" panose="020B0604020202020204" pitchFamily="34" charset="0"/>
              </a:rPr>
              <a:t>惯性测量单元</a:t>
            </a:r>
          </a:p>
        </p:txBody>
      </p:sp>
      <p:pic>
        <p:nvPicPr>
          <p:cNvPr id="9" name="图片 8">
            <a:extLst>
              <a:ext uri="{FF2B5EF4-FFF2-40B4-BE49-F238E27FC236}">
                <a16:creationId xmlns:a16="http://schemas.microsoft.com/office/drawing/2014/main" id="{8A06584E-A0CC-4389-ADDF-28F057992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97" y="1152394"/>
            <a:ext cx="2227899" cy="5163157"/>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a:extLst>
                  <a:ext uri="{FF2B5EF4-FFF2-40B4-BE49-F238E27FC236}">
                    <a16:creationId xmlns:a16="http://schemas.microsoft.com/office/drawing/2014/main" id="{17046BA6-8ADD-4643-B205-8DEDD9E75CA0}"/>
                  </a:ext>
                </a:extLst>
              </p14:cNvPr>
              <p14:cNvContentPartPr/>
              <p14:nvPr/>
            </p14:nvContentPartPr>
            <p14:xfrm>
              <a:off x="121141" y="6404950"/>
              <a:ext cx="1751040" cy="307800"/>
            </p14:xfrm>
          </p:contentPart>
        </mc:Choice>
        <mc:Fallback xmlns="">
          <p:pic>
            <p:nvPicPr>
              <p:cNvPr id="10" name="墨迹 9">
                <a:extLst>
                  <a:ext uri="{FF2B5EF4-FFF2-40B4-BE49-F238E27FC236}">
                    <a16:creationId xmlns:a16="http://schemas.microsoft.com/office/drawing/2014/main" id="{17046BA6-8ADD-4643-B205-8DEDD9E75CA0}"/>
                  </a:ext>
                </a:extLst>
              </p:cNvPr>
              <p:cNvPicPr/>
              <p:nvPr/>
            </p:nvPicPr>
            <p:blipFill>
              <a:blip r:embed="rId5"/>
              <a:stretch>
                <a:fillRect/>
              </a:stretch>
            </p:blipFill>
            <p:spPr>
              <a:xfrm>
                <a:off x="58501" y="6341950"/>
                <a:ext cx="1876680" cy="433440"/>
              </a:xfrm>
              <a:prstGeom prst="rect">
                <a:avLst/>
              </a:prstGeom>
            </p:spPr>
          </p:pic>
        </mc:Fallback>
      </mc:AlternateContent>
      <p:sp>
        <p:nvSpPr>
          <p:cNvPr id="14" name="矩形 13">
            <a:extLst>
              <a:ext uri="{FF2B5EF4-FFF2-40B4-BE49-F238E27FC236}">
                <a16:creationId xmlns:a16="http://schemas.microsoft.com/office/drawing/2014/main" id="{F2030FCC-1323-4239-A974-3185883F43DA}"/>
              </a:ext>
            </a:extLst>
          </p:cNvPr>
          <p:cNvSpPr/>
          <p:nvPr/>
        </p:nvSpPr>
        <p:spPr>
          <a:xfrm>
            <a:off x="2993640" y="2090172"/>
            <a:ext cx="8753778" cy="2677656"/>
          </a:xfrm>
          <a:prstGeom prst="rect">
            <a:avLst/>
          </a:prstGeom>
          <a:noFill/>
        </p:spPr>
        <p:txBody>
          <a:bodyPr wrap="squar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Each IMU</a:t>
            </a:r>
          </a:p>
          <a:p>
            <a:pPr algn="ctr"/>
            <a:r>
              <a:rPr lang="en-US" altLang="zh-CN" sz="2400" dirty="0"/>
              <a:t>temperature (°C) </a:t>
            </a:r>
          </a:p>
          <a:p>
            <a:pPr algn="ctr"/>
            <a:r>
              <a:rPr lang="en-US" altLang="zh-CN" sz="2400" dirty="0"/>
              <a:t>3D-acceleration data (ms-2), scale: ±16g, resolution: 13-bit  </a:t>
            </a:r>
          </a:p>
          <a:p>
            <a:pPr algn="ctr"/>
            <a:r>
              <a:rPr lang="en-US" altLang="zh-CN" sz="2400" dirty="0"/>
              <a:t>3D-acceleration data (ms-2), scale: ±6g, resolution: 13-bit*  </a:t>
            </a:r>
          </a:p>
          <a:p>
            <a:pPr algn="ctr"/>
            <a:r>
              <a:rPr lang="en-US" altLang="zh-CN" sz="2400" dirty="0"/>
              <a:t>3D-gyroscope data (rad/s) </a:t>
            </a:r>
          </a:p>
          <a:p>
            <a:pPr algn="ctr"/>
            <a:r>
              <a:rPr lang="en-US" altLang="zh-CN" sz="2400" dirty="0"/>
              <a:t>3D-magnetometer data (</a:t>
            </a:r>
            <a:r>
              <a:rPr lang="el-GR" altLang="zh-CN" sz="2400" dirty="0"/>
              <a:t>μ</a:t>
            </a:r>
            <a:r>
              <a:rPr lang="en-US" altLang="zh-CN" sz="2400" dirty="0"/>
              <a:t>T) </a:t>
            </a:r>
          </a:p>
          <a:p>
            <a:pPr algn="ctr"/>
            <a:r>
              <a:rPr lang="en-US" altLang="zh-CN" sz="2400" dirty="0"/>
              <a:t>orientation (invalid in this data collection)</a:t>
            </a:r>
            <a:r>
              <a:rPr lang="en-US" altLang="zh-CN" sz="2400" b="0" cap="none" spc="0" dirty="0">
                <a:ln w="0"/>
                <a:solidFill>
                  <a:schemeClr val="tx1"/>
                </a:solidFill>
                <a:effectLst>
                  <a:outerShdw blurRad="38100" dist="19050" dir="2700000" algn="tl" rotWithShape="0">
                    <a:schemeClr val="dk1">
                      <a:alpha val="40000"/>
                    </a:schemeClr>
                  </a:outerShdw>
                </a:effectLst>
              </a:rPr>
              <a:t> </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 name="文本框 2">
            <a:extLst>
              <a:ext uri="{FF2B5EF4-FFF2-40B4-BE49-F238E27FC236}">
                <a16:creationId xmlns:a16="http://schemas.microsoft.com/office/drawing/2014/main" id="{A268C4A0-C1C2-44DC-9531-6BD4A4C9B87C}"/>
              </a:ext>
            </a:extLst>
          </p:cNvPr>
          <p:cNvSpPr txBox="1"/>
          <p:nvPr/>
        </p:nvSpPr>
        <p:spPr>
          <a:xfrm>
            <a:off x="698905" y="6315551"/>
            <a:ext cx="1945284"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9 volunteers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3280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PAMAP2——</a:t>
            </a:r>
            <a:r>
              <a:rPr lang="zh-CN" altLang="en-US" dirty="0">
                <a:sym typeface="Arial" panose="020B0604020202020204" pitchFamily="34" charset="0"/>
              </a:rPr>
              <a:t>体力活动监测数据集</a:t>
            </a:r>
          </a:p>
        </p:txBody>
      </p:sp>
      <p:sp>
        <p:nvSpPr>
          <p:cNvPr id="3" name="矩形 2">
            <a:extLst>
              <a:ext uri="{FF2B5EF4-FFF2-40B4-BE49-F238E27FC236}">
                <a16:creationId xmlns:a16="http://schemas.microsoft.com/office/drawing/2014/main" id="{2A8DCA5D-BA13-458C-9FAF-D8604282C88E}"/>
              </a:ext>
            </a:extLst>
          </p:cNvPr>
          <p:cNvSpPr/>
          <p:nvPr/>
        </p:nvSpPr>
        <p:spPr>
          <a:xfrm>
            <a:off x="1816276" y="1853828"/>
            <a:ext cx="4128390" cy="2793842"/>
          </a:xfrm>
          <a:prstGeom prst="rect">
            <a:avLst/>
          </a:prstGeom>
          <a:noFill/>
        </p:spPr>
        <p:txBody>
          <a:bodyPr wrap="square" lIns="91440" tIns="45720" rIns="91440" bIns="45720">
            <a:spAutoFit/>
          </a:bodyPr>
          <a:lstStyle/>
          <a:p>
            <a:pPr>
              <a:lnSpc>
                <a:spcPct val="150000"/>
              </a:lnSpc>
            </a:pPr>
            <a:r>
              <a:rPr lang="en-US" altLang="zh-CN" sz="2400" dirty="0"/>
              <a:t>– 1 timestamp (s)</a:t>
            </a:r>
          </a:p>
          <a:p>
            <a:pPr>
              <a:lnSpc>
                <a:spcPct val="150000"/>
              </a:lnSpc>
            </a:pPr>
            <a:r>
              <a:rPr lang="en-US" altLang="zh-CN" sz="2400" dirty="0"/>
              <a:t>– 3 heart rate (bpm) </a:t>
            </a:r>
          </a:p>
          <a:p>
            <a:pPr>
              <a:lnSpc>
                <a:spcPct val="150000"/>
              </a:lnSpc>
            </a:pPr>
            <a:r>
              <a:rPr lang="en-US" altLang="zh-CN" sz="2400" dirty="0"/>
              <a:t>– 4-20 IMU hand </a:t>
            </a:r>
          </a:p>
          <a:p>
            <a:pPr>
              <a:lnSpc>
                <a:spcPct val="150000"/>
              </a:lnSpc>
            </a:pPr>
            <a:r>
              <a:rPr lang="en-US" altLang="zh-CN" sz="2400" dirty="0"/>
              <a:t>– 21-37 IMU chest </a:t>
            </a:r>
          </a:p>
          <a:p>
            <a:pPr>
              <a:lnSpc>
                <a:spcPct val="150000"/>
              </a:lnSpc>
            </a:pPr>
            <a:r>
              <a:rPr lang="en-US" altLang="zh-CN" sz="2400" dirty="0"/>
              <a:t>– 38-54 IMU ankle</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0641CD89-6D24-413C-8018-284CE5FFB628}"/>
              </a:ext>
            </a:extLst>
          </p:cNvPr>
          <p:cNvSpPr/>
          <p:nvPr/>
        </p:nvSpPr>
        <p:spPr>
          <a:xfrm>
            <a:off x="8523798" y="1299831"/>
            <a:ext cx="4683313" cy="3901837"/>
          </a:xfrm>
          <a:prstGeom prst="rect">
            <a:avLst/>
          </a:prstGeom>
          <a:noFill/>
        </p:spPr>
        <p:txBody>
          <a:bodyPr wrap="square" lIns="91440" tIns="45720" rIns="91440" bIns="45720">
            <a:spAutoFit/>
          </a:bodyPr>
          <a:lstStyle/>
          <a:p>
            <a:pPr>
              <a:lnSpc>
                <a:spcPct val="150000"/>
              </a:lnSpc>
            </a:pPr>
            <a:r>
              <a:rPr lang="en-US" altLang="zh-CN" sz="2400" dirty="0"/>
              <a:t>    activity ID</a:t>
            </a:r>
          </a:p>
          <a:p>
            <a:pPr marL="342900" indent="-342900">
              <a:lnSpc>
                <a:spcPct val="150000"/>
              </a:lnSpc>
              <a:buFont typeface="Arial" panose="020B0604020202020204" pitchFamily="34" charset="0"/>
              <a:buChar char="•"/>
            </a:pPr>
            <a:r>
              <a:rPr lang="en-US" altLang="zh-CN" sz="2400" dirty="0"/>
              <a:t>Rope jumping</a:t>
            </a:r>
          </a:p>
          <a:p>
            <a:pPr marL="342900" indent="-342900">
              <a:lnSpc>
                <a:spcPct val="150000"/>
              </a:lnSpc>
              <a:buFont typeface="Arial" panose="020B0604020202020204" pitchFamily="34" charset="0"/>
              <a:buChar char="•"/>
            </a:pPr>
            <a:r>
              <a:rPr lang="en-US" altLang="zh-CN" sz="2400" dirty="0"/>
              <a:t>Running</a:t>
            </a:r>
          </a:p>
          <a:p>
            <a:pPr marL="342900" indent="-342900">
              <a:lnSpc>
                <a:spcPct val="150000"/>
              </a:lnSpc>
              <a:buFont typeface="Arial" panose="020B0604020202020204" pitchFamily="34" charset="0"/>
              <a:buChar char="•"/>
            </a:pPr>
            <a:r>
              <a:rPr lang="en-US" altLang="zh-CN" sz="2400" dirty="0"/>
              <a:t>Descending stairs</a:t>
            </a:r>
          </a:p>
          <a:p>
            <a:pPr marL="342900" indent="-342900">
              <a:lnSpc>
                <a:spcPct val="150000"/>
              </a:lnSpc>
              <a:buFont typeface="Arial" panose="020B0604020202020204" pitchFamily="34" charset="0"/>
              <a:buChar char="•"/>
            </a:pPr>
            <a:r>
              <a:rPr lang="en-US" altLang="zh-CN" sz="2400" dirty="0"/>
              <a:t>…</a:t>
            </a:r>
          </a:p>
          <a:p>
            <a:pPr marL="342900" indent="-342900">
              <a:lnSpc>
                <a:spcPct val="150000"/>
              </a:lnSpc>
              <a:buFont typeface="Arial" panose="020B0604020202020204" pitchFamily="34" charset="0"/>
              <a:buChar char="•"/>
            </a:pPr>
            <a:r>
              <a:rPr lang="en-US" altLang="zh-CN" sz="2400" dirty="0"/>
              <a:t>Lying</a:t>
            </a:r>
          </a:p>
          <a:p>
            <a:pPr marL="342900" indent="-342900">
              <a:lnSpc>
                <a:spcPct val="150000"/>
              </a:lnSpc>
              <a:buFont typeface="Arial" panose="020B0604020202020204" pitchFamily="34" charset="0"/>
              <a:buChar char="•"/>
            </a:pPr>
            <a:r>
              <a:rPr lang="en-US" altLang="zh-CN" sz="2400" dirty="0"/>
              <a:t>Walking</a:t>
            </a: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CFEEE40-10BB-4AFD-81FA-6E29543129CD}"/>
                  </a:ext>
                </a:extLst>
              </p14:cNvPr>
              <p14:cNvContentPartPr/>
              <p14:nvPr/>
            </p14:nvContentPartPr>
            <p14:xfrm>
              <a:off x="489061" y="6445990"/>
              <a:ext cx="1474200" cy="269640"/>
            </p14:xfrm>
          </p:contentPart>
        </mc:Choice>
        <mc:Fallback xmlns="">
          <p:pic>
            <p:nvPicPr>
              <p:cNvPr id="6" name="墨迹 5">
                <a:extLst>
                  <a:ext uri="{FF2B5EF4-FFF2-40B4-BE49-F238E27FC236}">
                    <a16:creationId xmlns:a16="http://schemas.microsoft.com/office/drawing/2014/main" id="{7CFEEE40-10BB-4AFD-81FA-6E29543129CD}"/>
                  </a:ext>
                </a:extLst>
              </p:cNvPr>
              <p:cNvPicPr/>
              <p:nvPr/>
            </p:nvPicPr>
            <p:blipFill>
              <a:blip r:embed="rId4"/>
              <a:stretch>
                <a:fillRect/>
              </a:stretch>
            </p:blipFill>
            <p:spPr>
              <a:xfrm>
                <a:off x="426061" y="6382990"/>
                <a:ext cx="1599840" cy="395280"/>
              </a:xfrm>
              <a:prstGeom prst="rect">
                <a:avLst/>
              </a:prstGeom>
            </p:spPr>
          </p:pic>
        </mc:Fallback>
      </mc:AlternateContent>
      <p:sp>
        <p:nvSpPr>
          <p:cNvPr id="7" name="箭头: 右 6">
            <a:extLst>
              <a:ext uri="{FF2B5EF4-FFF2-40B4-BE49-F238E27FC236}">
                <a16:creationId xmlns:a16="http://schemas.microsoft.com/office/drawing/2014/main" id="{26115B16-E2C6-42F3-B17B-B16418612043}"/>
              </a:ext>
            </a:extLst>
          </p:cNvPr>
          <p:cNvSpPr/>
          <p:nvPr/>
        </p:nvSpPr>
        <p:spPr>
          <a:xfrm>
            <a:off x="5432688" y="3076635"/>
            <a:ext cx="2125835" cy="70472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有监督学习</a:t>
            </a:r>
          </a:p>
        </p:txBody>
      </p:sp>
      <p:sp>
        <p:nvSpPr>
          <p:cNvPr id="8" name="矩形 7">
            <a:extLst>
              <a:ext uri="{FF2B5EF4-FFF2-40B4-BE49-F238E27FC236}">
                <a16:creationId xmlns:a16="http://schemas.microsoft.com/office/drawing/2014/main" id="{F375BE1B-7ED6-4753-9687-91D93842F9BD}"/>
              </a:ext>
            </a:extLst>
          </p:cNvPr>
          <p:cNvSpPr/>
          <p:nvPr/>
        </p:nvSpPr>
        <p:spPr>
          <a:xfrm>
            <a:off x="1832815" y="5337960"/>
            <a:ext cx="2416046" cy="646331"/>
          </a:xfrm>
          <a:prstGeom prst="rect">
            <a:avLst/>
          </a:prstGeom>
          <a:noFill/>
        </p:spPr>
        <p:txBody>
          <a:bodyPr wrap="none" lIns="91440" tIns="45720" rIns="91440" bIns="45720">
            <a:spAutoFit/>
          </a:bodyPr>
          <a:lstStyle/>
          <a:p>
            <a:pPr algn="ctr"/>
            <a:r>
              <a:rPr lang="en-US" altLang="zh-CN" sz="3600" b="0" i="1" cap="none" spc="0" dirty="0">
                <a:ln w="0"/>
                <a:solidFill>
                  <a:schemeClr val="accent1"/>
                </a:solidFill>
                <a:effectLst>
                  <a:outerShdw blurRad="38100" dist="25400" dir="5400000" algn="ctr" rotWithShape="0">
                    <a:srgbClr val="6E747A">
                      <a:alpha val="43000"/>
                    </a:srgbClr>
                  </a:outerShdw>
                </a:effectLst>
              </a:rPr>
              <a:t>description</a:t>
            </a:r>
            <a:endParaRPr lang="zh-CN" altLang="en-US" sz="3600" b="0" i="1" cap="none" spc="0" dirty="0">
              <a:ln w="0"/>
              <a:solidFill>
                <a:schemeClr val="accent1"/>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8ADA9E2F-D967-4CCF-9A06-E6408C7BDF3E}"/>
              </a:ext>
            </a:extLst>
          </p:cNvPr>
          <p:cNvSpPr/>
          <p:nvPr/>
        </p:nvSpPr>
        <p:spPr>
          <a:xfrm>
            <a:off x="9105794" y="5442975"/>
            <a:ext cx="1364476" cy="646331"/>
          </a:xfrm>
          <a:prstGeom prst="rect">
            <a:avLst/>
          </a:prstGeom>
          <a:noFill/>
        </p:spPr>
        <p:txBody>
          <a:bodyPr wrap="none" lIns="91440" tIns="45720" rIns="91440" bIns="45720">
            <a:spAutoFit/>
          </a:bodyPr>
          <a:lstStyle/>
          <a:p>
            <a:pPr algn="ctr"/>
            <a:r>
              <a:rPr lang="en-US" altLang="zh-CN" sz="3600" b="0" i="1" cap="none" spc="0" dirty="0">
                <a:ln w="0"/>
                <a:solidFill>
                  <a:schemeClr val="accent1"/>
                </a:solidFill>
                <a:effectLst>
                  <a:outerShdw blurRad="38100" dist="25400" dir="5400000" algn="ctr" rotWithShape="0">
                    <a:srgbClr val="6E747A">
                      <a:alpha val="43000"/>
                    </a:srgbClr>
                  </a:outerShdw>
                </a:effectLst>
              </a:rPr>
              <a:t>target</a:t>
            </a:r>
            <a:endParaRPr lang="zh-CN" altLang="en-US" sz="3600" b="0" i="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2907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B9C9B0C-ADC0-4CEE-AB90-09CB38786D89}"/>
              </a:ext>
            </a:extLst>
          </p:cNvPr>
          <p:cNvGrpSpPr/>
          <p:nvPr/>
        </p:nvGrpSpPr>
        <p:grpSpPr>
          <a:xfrm>
            <a:off x="-2183584" y="-241003"/>
            <a:ext cx="7357162" cy="7340006"/>
            <a:chOff x="2105799" y="20055838"/>
            <a:chExt cx="6748090" cy="6732363"/>
          </a:xfrm>
          <a:solidFill>
            <a:schemeClr val="accent1">
              <a:alpha val="10000"/>
            </a:schemeClr>
          </a:solidFill>
        </p:grpSpPr>
        <p:sp>
          <p:nvSpPr>
            <p:cNvPr id="3" name="Freeform 8">
              <a:extLst>
                <a:ext uri="{FF2B5EF4-FFF2-40B4-BE49-F238E27FC236}">
                  <a16:creationId xmlns:a16="http://schemas.microsoft.com/office/drawing/2014/main" id="{EC1C64F5-1BEB-474E-9192-286614397EC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Freeform 42">
              <a:extLst>
                <a:ext uri="{FF2B5EF4-FFF2-40B4-BE49-F238E27FC236}">
                  <a16:creationId xmlns:a16="http://schemas.microsoft.com/office/drawing/2014/main" id="{89CE50DB-B8C3-4FDD-A335-94557C05870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Freeform 43">
              <a:extLst>
                <a:ext uri="{FF2B5EF4-FFF2-40B4-BE49-F238E27FC236}">
                  <a16:creationId xmlns:a16="http://schemas.microsoft.com/office/drawing/2014/main" id="{00112151-0F07-40C4-AA1C-0A020E26478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Freeform 44">
              <a:extLst>
                <a:ext uri="{FF2B5EF4-FFF2-40B4-BE49-F238E27FC236}">
                  <a16:creationId xmlns:a16="http://schemas.microsoft.com/office/drawing/2014/main" id="{F3D57A20-90E7-4931-9F13-5571E8224AD8}"/>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Freeform 45">
              <a:extLst>
                <a:ext uri="{FF2B5EF4-FFF2-40B4-BE49-F238E27FC236}">
                  <a16:creationId xmlns:a16="http://schemas.microsoft.com/office/drawing/2014/main" id="{247C96C5-C862-4D46-A3EF-67E899CCAB1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Freeform 46">
              <a:extLst>
                <a:ext uri="{FF2B5EF4-FFF2-40B4-BE49-F238E27FC236}">
                  <a16:creationId xmlns:a16="http://schemas.microsoft.com/office/drawing/2014/main" id="{7F5C8FF8-C658-422B-BBF4-0C544E1B467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Freeform 47">
              <a:extLst>
                <a:ext uri="{FF2B5EF4-FFF2-40B4-BE49-F238E27FC236}">
                  <a16:creationId xmlns:a16="http://schemas.microsoft.com/office/drawing/2014/main" id="{5A7AAA8F-E917-4C5E-A1F9-27D197F6A62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Freeform 48">
              <a:extLst>
                <a:ext uri="{FF2B5EF4-FFF2-40B4-BE49-F238E27FC236}">
                  <a16:creationId xmlns:a16="http://schemas.microsoft.com/office/drawing/2014/main" id="{BBFD8CEC-E7BE-4AA7-9E68-A0838B1D0D4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Freeform 49">
              <a:extLst>
                <a:ext uri="{FF2B5EF4-FFF2-40B4-BE49-F238E27FC236}">
                  <a16:creationId xmlns:a16="http://schemas.microsoft.com/office/drawing/2014/main" id="{B6892404-1676-49CF-83FB-C1FA3496991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50">
              <a:extLst>
                <a:ext uri="{FF2B5EF4-FFF2-40B4-BE49-F238E27FC236}">
                  <a16:creationId xmlns:a16="http://schemas.microsoft.com/office/drawing/2014/main" id="{56870219-1A2F-4A25-A9CF-F1C2A56A548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51">
              <a:extLst>
                <a:ext uri="{FF2B5EF4-FFF2-40B4-BE49-F238E27FC236}">
                  <a16:creationId xmlns:a16="http://schemas.microsoft.com/office/drawing/2014/main" id="{33D62670-B860-4AB9-B917-BC7F729BDBF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52">
              <a:extLst>
                <a:ext uri="{FF2B5EF4-FFF2-40B4-BE49-F238E27FC236}">
                  <a16:creationId xmlns:a16="http://schemas.microsoft.com/office/drawing/2014/main" id="{35C4107C-2959-4390-8CAF-19FD5399102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53">
              <a:extLst>
                <a:ext uri="{FF2B5EF4-FFF2-40B4-BE49-F238E27FC236}">
                  <a16:creationId xmlns:a16="http://schemas.microsoft.com/office/drawing/2014/main" id="{00B1DCEF-8AB1-4F38-A4E9-8F568068B84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54">
              <a:extLst>
                <a:ext uri="{FF2B5EF4-FFF2-40B4-BE49-F238E27FC236}">
                  <a16:creationId xmlns:a16="http://schemas.microsoft.com/office/drawing/2014/main" id="{A6FAA3D6-36A6-4C3E-A400-7D7755E6F07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55">
              <a:extLst>
                <a:ext uri="{FF2B5EF4-FFF2-40B4-BE49-F238E27FC236}">
                  <a16:creationId xmlns:a16="http://schemas.microsoft.com/office/drawing/2014/main" id="{4F5AE20C-E612-418D-B881-CB1B4E52F6F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56">
              <a:extLst>
                <a:ext uri="{FF2B5EF4-FFF2-40B4-BE49-F238E27FC236}">
                  <a16:creationId xmlns:a16="http://schemas.microsoft.com/office/drawing/2014/main" id="{0E9B1F18-8F10-49E6-B953-52168CA3248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57">
              <a:extLst>
                <a:ext uri="{FF2B5EF4-FFF2-40B4-BE49-F238E27FC236}">
                  <a16:creationId xmlns:a16="http://schemas.microsoft.com/office/drawing/2014/main" id="{B1DE2A49-C466-4873-8A6A-CE8004657F99}"/>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58">
              <a:extLst>
                <a:ext uri="{FF2B5EF4-FFF2-40B4-BE49-F238E27FC236}">
                  <a16:creationId xmlns:a16="http://schemas.microsoft.com/office/drawing/2014/main" id="{8140CE67-ABE7-42A0-8C17-E7427D1D7CE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9">
              <a:extLst>
                <a:ext uri="{FF2B5EF4-FFF2-40B4-BE49-F238E27FC236}">
                  <a16:creationId xmlns:a16="http://schemas.microsoft.com/office/drawing/2014/main" id="{C47E31A0-A11D-43E4-9DF4-658CCD9F87E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60">
              <a:extLst>
                <a:ext uri="{FF2B5EF4-FFF2-40B4-BE49-F238E27FC236}">
                  <a16:creationId xmlns:a16="http://schemas.microsoft.com/office/drawing/2014/main" id="{8585BF55-CAC4-4ECA-B27E-59BF3140CAD2}"/>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61">
              <a:extLst>
                <a:ext uri="{FF2B5EF4-FFF2-40B4-BE49-F238E27FC236}">
                  <a16:creationId xmlns:a16="http://schemas.microsoft.com/office/drawing/2014/main" id="{9B2BB902-96D8-4686-92DA-A7581959560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62">
              <a:extLst>
                <a:ext uri="{FF2B5EF4-FFF2-40B4-BE49-F238E27FC236}">
                  <a16:creationId xmlns:a16="http://schemas.microsoft.com/office/drawing/2014/main" id="{DFBF19DD-5969-49B8-A544-6FB1D09DEAA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71">
              <a:extLst>
                <a:ext uri="{FF2B5EF4-FFF2-40B4-BE49-F238E27FC236}">
                  <a16:creationId xmlns:a16="http://schemas.microsoft.com/office/drawing/2014/main" id="{0CDA2BFE-8C92-47FC-A29B-2AC5FC84F1B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0" name="文本框 29">
            <a:extLst>
              <a:ext uri="{FF2B5EF4-FFF2-40B4-BE49-F238E27FC236}">
                <a16:creationId xmlns:a16="http://schemas.microsoft.com/office/drawing/2014/main" id="{1579CB4A-A79D-4005-9982-2F14EF0483F1}"/>
              </a:ext>
            </a:extLst>
          </p:cNvPr>
          <p:cNvSpPr txBox="1"/>
          <p:nvPr/>
        </p:nvSpPr>
        <p:spPr>
          <a:xfrm>
            <a:off x="697821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文本框 30">
            <a:extLst>
              <a:ext uri="{FF2B5EF4-FFF2-40B4-BE49-F238E27FC236}">
                <a16:creationId xmlns:a16="http://schemas.microsoft.com/office/drawing/2014/main" id="{A45B2345-E032-478B-A58F-E9009EC10404}"/>
              </a:ext>
            </a:extLst>
          </p:cNvPr>
          <p:cNvSpPr txBox="1"/>
          <p:nvPr/>
        </p:nvSpPr>
        <p:spPr>
          <a:xfrm>
            <a:off x="6947991" y="2961840"/>
            <a:ext cx="3161242"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数据探索</a:t>
            </a:r>
          </a:p>
        </p:txBody>
      </p:sp>
      <p:sp>
        <p:nvSpPr>
          <p:cNvPr id="32" name="矩形 31">
            <a:extLst>
              <a:ext uri="{FF2B5EF4-FFF2-40B4-BE49-F238E27FC236}">
                <a16:creationId xmlns:a16="http://schemas.microsoft.com/office/drawing/2014/main" id="{36483809-FCD2-4E8C-BE2D-0A6041B2420C}"/>
              </a:ext>
            </a:extLst>
          </p:cNvPr>
          <p:cNvSpPr/>
          <p:nvPr/>
        </p:nvSpPr>
        <p:spPr>
          <a:xfrm>
            <a:off x="7066399" y="2779909"/>
            <a:ext cx="665278" cy="457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A334DC35-3A4D-4469-86E7-902EB5E9E2BF}"/>
              </a:ext>
            </a:extLst>
          </p:cNvPr>
          <p:cNvSpPr/>
          <p:nvPr/>
        </p:nvSpPr>
        <p:spPr>
          <a:xfrm>
            <a:off x="694799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Data Exploration</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828186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1922</Words>
  <Application>Microsoft Office PowerPoint</Application>
  <PresentationFormat>宽屏</PresentationFormat>
  <Paragraphs>289</Paragraphs>
  <Slides>48</Slides>
  <Notes>48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48</vt:i4>
      </vt:variant>
    </vt:vector>
  </HeadingPairs>
  <TitlesOfParts>
    <vt:vector size="59" baseType="lpstr">
      <vt:lpstr>-apple-system</vt:lpstr>
      <vt:lpstr>Helvetica Neue</vt:lpstr>
      <vt:lpstr>PingFang SC</vt:lpstr>
      <vt:lpstr>等线</vt:lpstr>
      <vt:lpstr>等线 Light</vt:lpstr>
      <vt:lpstr>微软雅黑</vt:lpstr>
      <vt:lpstr>Arial</vt:lpstr>
      <vt:lpstr>Courier New</vt:lpstr>
      <vt:lpstr>Times New Roman</vt:lpstr>
      <vt:lpstr>Office 主题​​</vt:lpstr>
      <vt:lpstr>自定义设计方案</vt:lpstr>
      <vt:lpstr>PowerPoint 演示文稿</vt:lpstr>
      <vt:lpstr>PowerPoint 演示文稿</vt:lpstr>
      <vt:lpstr>PowerPoint 演示文稿</vt:lpstr>
      <vt:lpstr>实验目的</vt:lpstr>
      <vt:lpstr>IMU——惯性测量单元</vt:lpstr>
      <vt:lpstr>IMU——惯性测量单元</vt:lpstr>
      <vt:lpstr>IMU——惯性测量单元</vt:lpstr>
      <vt:lpstr>PAMAP2——体力活动监测数据集</vt:lpstr>
      <vt:lpstr>PowerPoint 演示文稿</vt:lpstr>
      <vt:lpstr>Overview</vt:lpstr>
      <vt:lpstr>Overview</vt:lpstr>
      <vt:lpstr>处理数据缺失值</vt:lpstr>
      <vt:lpstr>异常值分析——heart rate</vt:lpstr>
      <vt:lpstr>异常值分析——hand_3D_acceleration_16_y</vt:lpstr>
      <vt:lpstr>传感器数据</vt:lpstr>
      <vt:lpstr>传感器数据</vt:lpstr>
      <vt:lpstr>分段</vt:lpstr>
      <vt:lpstr>Normalization</vt:lpstr>
      <vt:lpstr>PowerPoint 演示文稿</vt:lpstr>
      <vt:lpstr>逻辑回归与正则化</vt:lpstr>
      <vt:lpstr>逻辑回归与正则化</vt:lpstr>
      <vt:lpstr>K-NN</vt:lpstr>
      <vt:lpstr>K-NN</vt:lpstr>
      <vt:lpstr>软间隔的支持向量机  </vt:lpstr>
      <vt:lpstr>AdaBoost</vt:lpstr>
      <vt:lpstr>随机森林</vt:lpstr>
      <vt:lpstr>PowerPoint 演示文稿</vt:lpstr>
      <vt:lpstr>分割测试集与训练集</vt:lpstr>
      <vt:lpstr>模型训练方法</vt:lpstr>
      <vt:lpstr>模型评估方法</vt:lpstr>
      <vt:lpstr>版本1.0</vt:lpstr>
      <vt:lpstr>版本2.0</vt:lpstr>
      <vt:lpstr>版本2.0</vt:lpstr>
      <vt:lpstr>版本2.1</vt:lpstr>
      <vt:lpstr>版本2.1</vt:lpstr>
      <vt:lpstr>版本2.2</vt:lpstr>
      <vt:lpstr>版本3.0</vt:lpstr>
      <vt:lpstr>版本3.0</vt:lpstr>
      <vt:lpstr>版本3.1</vt:lpstr>
      <vt:lpstr>版本3.2</vt:lpstr>
      <vt:lpstr>版本4.0</vt:lpstr>
      <vt:lpstr>版本4.0</vt:lpstr>
      <vt:lpstr>版本4.0</vt:lpstr>
      <vt:lpstr>神经网络</vt:lpstr>
      <vt:lpstr>神经网络</vt:lpstr>
      <vt:lpstr>模型总结和效果对比</vt:lpstr>
      <vt:lpstr>模型总结和效果对比</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奕阳</dc:creator>
  <cp:lastModifiedBy>陈 奕阳</cp:lastModifiedBy>
  <cp:revision>153</cp:revision>
  <dcterms:created xsi:type="dcterms:W3CDTF">2022-12-04T01:00:24Z</dcterms:created>
  <dcterms:modified xsi:type="dcterms:W3CDTF">2022-12-13T02:57:23Z</dcterms:modified>
</cp:coreProperties>
</file>